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6" r:id="rId2"/>
    <p:sldId id="277" r:id="rId3"/>
    <p:sldId id="256" r:id="rId4"/>
    <p:sldId id="258" r:id="rId5"/>
    <p:sldId id="257" r:id="rId6"/>
    <p:sldId id="259" r:id="rId7"/>
    <p:sldId id="260" r:id="rId8"/>
    <p:sldId id="261" r:id="rId9"/>
    <p:sldId id="262" r:id="rId10"/>
    <p:sldId id="263" r:id="rId11"/>
    <p:sldId id="264" r:id="rId12"/>
    <p:sldId id="265"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3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062AD63B-8BBC-4D9A-AB5F-490611F50D4B}" type="datetimeFigureOut">
              <a:rPr lang="en-US" smtClean="0"/>
              <a:t>09-Apr-16</a:t>
            </a:fld>
            <a:endParaRPr lang="en-US" dirty="0"/>
          </a:p>
        </p:txBody>
      </p:sp>
      <p:sp>
        <p:nvSpPr>
          <p:cNvPr id="8" name="Slide Number Placeholder 7"/>
          <p:cNvSpPr>
            <a:spLocks noGrp="1"/>
          </p:cNvSpPr>
          <p:nvPr>
            <p:ph type="sldNum" sz="quarter" idx="11"/>
          </p:nvPr>
        </p:nvSpPr>
        <p:spPr/>
        <p:txBody>
          <a:bodyPr/>
          <a:lstStyle/>
          <a:p>
            <a:fld id="{59047CD7-C487-4085-8DCE-B13C034FBAC1}"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2AD63B-8BBC-4D9A-AB5F-490611F50D4B}" type="datetimeFigureOut">
              <a:rPr lang="en-US" smtClean="0"/>
              <a:t>09-Apr-16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047CD7-C487-4085-8DCE-B13C034FBAC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2AD63B-8BBC-4D9A-AB5F-490611F50D4B}" type="datetimeFigureOut">
              <a:rPr lang="en-US" smtClean="0"/>
              <a:t>09-Apr-16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047CD7-C487-4085-8DCE-B13C034FBAC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2AD63B-8BBC-4D9A-AB5F-490611F50D4B}" type="datetimeFigureOut">
              <a:rPr lang="en-US" smtClean="0"/>
              <a:t>09-Apr-16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047CD7-C487-4085-8DCE-B13C034FBAC1}"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2AD63B-8BBC-4D9A-AB5F-490611F50D4B}" type="datetimeFigureOut">
              <a:rPr lang="en-US" smtClean="0"/>
              <a:t>09-Apr-16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047CD7-C487-4085-8DCE-B13C034FBAC1}"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62AD63B-8BBC-4D9A-AB5F-490611F50D4B}" type="datetimeFigureOut">
              <a:rPr lang="en-US" smtClean="0"/>
              <a:t>09-Apr-16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047CD7-C487-4085-8DCE-B13C034FBAC1}" type="slidenum">
              <a:rPr lang="en-US" smtClean="0"/>
              <a:t>‹#›</a:t>
            </a:fld>
            <a:endParaRPr lang="en-US" dirty="0"/>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062AD63B-8BBC-4D9A-AB5F-490611F50D4B}" type="datetimeFigureOut">
              <a:rPr lang="en-US" smtClean="0"/>
              <a:t>09-Apr-16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9047CD7-C487-4085-8DCE-B13C034FBAC1}" type="slidenum">
              <a:rPr lang="en-US" smtClean="0"/>
              <a:t>‹#›</a:t>
            </a:fld>
            <a:endParaRPr lang="en-US" dirty="0"/>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2AD63B-8BBC-4D9A-AB5F-490611F50D4B}" type="datetimeFigureOut">
              <a:rPr lang="en-US" smtClean="0"/>
              <a:t>09-Apr-16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9047CD7-C487-4085-8DCE-B13C034FBAC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2AD63B-8BBC-4D9A-AB5F-490611F50D4B}" type="datetimeFigureOut">
              <a:rPr lang="en-US" smtClean="0"/>
              <a:t>09-Apr-16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9047CD7-C487-4085-8DCE-B13C034FBAC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2AD63B-8BBC-4D9A-AB5F-490611F50D4B}" type="datetimeFigureOut">
              <a:rPr lang="en-US" smtClean="0"/>
              <a:t>09-Apr-16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047CD7-C487-4085-8DCE-B13C034FBAC1}"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2AD63B-8BBC-4D9A-AB5F-490611F50D4B}" type="datetimeFigureOut">
              <a:rPr lang="en-US" smtClean="0"/>
              <a:t>09-Apr-16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047CD7-C487-4085-8DCE-B13C034FBAC1}"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062AD63B-8BBC-4D9A-AB5F-490611F50D4B}" type="datetimeFigureOut">
              <a:rPr lang="en-US" smtClean="0"/>
              <a:t>09-Apr-16</a:t>
            </a:fld>
            <a:endParaRPr lang="en-US" dirty="0"/>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59047CD7-C487-4085-8DCE-B13C034FBAC1}" type="slidenum">
              <a:rPr lang="en-US" smtClean="0"/>
              <a:t>‹#›</a:t>
            </a:fld>
            <a:endParaRPr lang="en-US" dirty="0"/>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dirty="0"/>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en.wikipedia.org/wiki/Integrated_circuit"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en.wikipedia.org/wiki/Transistors"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eel Rasheed\Downloads\Bismillah 2 W.jpg"/>
          <p:cNvPicPr>
            <a:picLocks noChangeAspect="1" noChangeArrowheads="1"/>
          </p:cNvPicPr>
          <p:nvPr/>
        </p:nvPicPr>
        <p:blipFill rotWithShape="1">
          <a:blip r:embed="rId2">
            <a:extLst>
              <a:ext uri="{28A0092B-C50C-407E-A947-70E740481C1C}">
                <a14:useLocalDpi xmlns:a14="http://schemas.microsoft.com/office/drawing/2010/main" val="0"/>
              </a:ext>
            </a:extLst>
          </a:blip>
          <a:srcRect l="5882" b="5392"/>
          <a:stretch/>
        </p:blipFill>
        <p:spPr bwMode="auto">
          <a:xfrm>
            <a:off x="0" y="0"/>
            <a:ext cx="9177866"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1956932"/>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5867400" cy="762000"/>
          </a:xfrm>
        </p:spPr>
        <p:txBody>
          <a:bodyPr/>
          <a:lstStyle/>
          <a:p>
            <a:pPr algn="l"/>
            <a:r>
              <a:rPr lang="en-US" b="1" dirty="0" smtClean="0"/>
              <a:t>Advantages:</a:t>
            </a:r>
            <a:endParaRPr lang="en-US" b="1" dirty="0"/>
          </a:p>
        </p:txBody>
      </p:sp>
      <p:sp>
        <p:nvSpPr>
          <p:cNvPr id="3" name="Text Placeholder 2"/>
          <p:cNvSpPr>
            <a:spLocks noGrp="1"/>
          </p:cNvSpPr>
          <p:nvPr>
            <p:ph type="body" idx="1"/>
          </p:nvPr>
        </p:nvSpPr>
        <p:spPr>
          <a:xfrm>
            <a:off x="457200" y="1905000"/>
            <a:ext cx="6172200" cy="4876800"/>
          </a:xfrm>
        </p:spPr>
        <p:txBody>
          <a:bodyPr>
            <a:normAutofit lnSpcReduction="10000"/>
          </a:bodyPr>
          <a:lstStyle/>
          <a:p>
            <a:pPr marL="342900" indent="-342900" algn="l">
              <a:buFont typeface="Wingdings" pitchFamily="2" charset="2"/>
              <a:buChar char="Ø"/>
            </a:pPr>
            <a:r>
              <a:rPr lang="en-US" sz="2000" dirty="0"/>
              <a:t>Smaller in size as compared to the first generation computers.</a:t>
            </a:r>
          </a:p>
          <a:p>
            <a:pPr marL="342900" indent="-342900" algn="l">
              <a:buFont typeface="Wingdings" pitchFamily="2" charset="2"/>
              <a:buChar char="Ø"/>
            </a:pPr>
            <a:r>
              <a:rPr lang="en-US" sz="2000" dirty="0"/>
              <a:t>The 2nd generation Computers were more reliable </a:t>
            </a:r>
          </a:p>
          <a:p>
            <a:pPr marL="342900" indent="-342900" algn="l">
              <a:buFont typeface="Wingdings" pitchFamily="2" charset="2"/>
              <a:buChar char="Ø"/>
            </a:pPr>
            <a:r>
              <a:rPr lang="en-US" sz="2000" dirty="0"/>
              <a:t>Used less energy and were not heated.</a:t>
            </a:r>
          </a:p>
          <a:p>
            <a:pPr marL="342900" indent="-342900" algn="l">
              <a:buFont typeface="Wingdings" pitchFamily="2" charset="2"/>
              <a:buChar char="Ø"/>
            </a:pPr>
            <a:r>
              <a:rPr lang="en-US" sz="2000" dirty="0"/>
              <a:t>Wider commercial use</a:t>
            </a:r>
          </a:p>
          <a:p>
            <a:pPr marL="342900" indent="-342900" algn="l">
              <a:buFont typeface="Wingdings" pitchFamily="2" charset="2"/>
              <a:buChar char="Ø"/>
            </a:pPr>
            <a:r>
              <a:rPr lang="en-US" sz="2000" dirty="0"/>
              <a:t>Better portability as compared to the first generation computers.</a:t>
            </a:r>
          </a:p>
          <a:p>
            <a:pPr marL="342900" indent="-342900" algn="l">
              <a:buFont typeface="Wingdings" pitchFamily="2" charset="2"/>
              <a:buChar char="Ø"/>
            </a:pPr>
            <a:r>
              <a:rPr lang="en-US" sz="2000" dirty="0"/>
              <a:t>Better speed and could calculate data in microseconds</a:t>
            </a:r>
          </a:p>
          <a:p>
            <a:pPr marL="342900" indent="-342900" algn="l">
              <a:buFont typeface="Wingdings" pitchFamily="2" charset="2"/>
              <a:buChar char="Ø"/>
            </a:pPr>
            <a:r>
              <a:rPr lang="en-US" sz="2000" dirty="0"/>
              <a:t>Used </a:t>
            </a:r>
            <a:r>
              <a:rPr lang="en-US" sz="2000" dirty="0" smtClean="0"/>
              <a:t>faster </a:t>
            </a:r>
            <a:r>
              <a:rPr lang="en-US" sz="2000" dirty="0"/>
              <a:t>like tape drives, magnetic disks, printer etc.</a:t>
            </a:r>
          </a:p>
          <a:p>
            <a:pPr marL="342900" indent="-342900" algn="l">
              <a:buFont typeface="Wingdings" pitchFamily="2" charset="2"/>
              <a:buChar char="Ø"/>
            </a:pPr>
            <a:r>
              <a:rPr lang="en-US" sz="2000" dirty="0"/>
              <a:t>Used Assembly language instead of Machine language.</a:t>
            </a:r>
          </a:p>
          <a:p>
            <a:pPr marL="342900" indent="-342900" algn="l">
              <a:buFont typeface="Wingdings" pitchFamily="2" charset="2"/>
              <a:buChar char="Ø"/>
            </a:pPr>
            <a:r>
              <a:rPr lang="en-US" sz="2000" dirty="0"/>
              <a:t>Accuracy improved.</a:t>
            </a:r>
          </a:p>
          <a:p>
            <a:pPr marL="342900" indent="-342900" algn="l">
              <a:buFont typeface="Wingdings" pitchFamily="2" charset="2"/>
              <a:buChar char="Ø"/>
            </a:pPr>
            <a:endParaRPr lang="en-US" sz="2000" dirty="0"/>
          </a:p>
        </p:txBody>
      </p:sp>
    </p:spTree>
    <p:extLst>
      <p:ext uri="{BB962C8B-B14F-4D97-AF65-F5344CB8AC3E}">
        <p14:creationId xmlns:p14="http://schemas.microsoft.com/office/powerpoint/2010/main" val="270396938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2" presetClass="entr" presetSubtype="0"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42" presetClass="entr" presetSubtype="0" fill="hold" grpId="0" nodeType="after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4" fill="hold">
                            <p:stCondLst>
                              <p:cond delay="6500"/>
                            </p:stCondLst>
                            <p:childTnLst>
                              <p:par>
                                <p:cTn id="45" presetID="42" presetClass="entr" presetSubtype="0" fill="hold" grpId="0" nodeType="after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50" fill="hold">
                            <p:stCondLst>
                              <p:cond delay="7500"/>
                            </p:stCondLst>
                            <p:childTnLst>
                              <p:par>
                                <p:cTn id="51" presetID="42" presetClass="entr" presetSubtype="0" fill="hold" grpId="0" nodeType="after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Effect transition="in" filter="fade">
                                      <p:cBhvr>
                                        <p:cTn id="53" dur="1000"/>
                                        <p:tgtEl>
                                          <p:spTgt spid="3">
                                            <p:txEl>
                                              <p:pRg st="7" end="7"/>
                                            </p:txEl>
                                          </p:spTgt>
                                        </p:tgtEl>
                                      </p:cBhvr>
                                    </p:animEffect>
                                    <p:anim calcmode="lin" valueType="num">
                                      <p:cBhvr>
                                        <p:cTn id="5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6" fill="hold">
                            <p:stCondLst>
                              <p:cond delay="8500"/>
                            </p:stCondLst>
                            <p:childTnLst>
                              <p:par>
                                <p:cTn id="57" presetID="42" presetClass="entr" presetSubtype="0" fill="hold" grpId="0" nodeType="after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Effect transition="in" filter="fade">
                                      <p:cBhvr>
                                        <p:cTn id="59" dur="1000"/>
                                        <p:tgtEl>
                                          <p:spTgt spid="3">
                                            <p:txEl>
                                              <p:pRg st="8" end="8"/>
                                            </p:txEl>
                                          </p:spTgt>
                                        </p:tgtEl>
                                      </p:cBhvr>
                                    </p:animEffect>
                                    <p:anim calcmode="lin" valueType="num">
                                      <p:cBhvr>
                                        <p:cTn id="6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5257800" cy="1219200"/>
          </a:xfrm>
        </p:spPr>
        <p:txBody>
          <a:bodyPr>
            <a:normAutofit fontScale="90000"/>
          </a:bodyPr>
          <a:lstStyle/>
          <a:p>
            <a:pPr algn="l"/>
            <a:r>
              <a:rPr lang="en-US" b="1" dirty="0" smtClean="0"/>
              <a:t>Disadvantages:</a:t>
            </a:r>
            <a:r>
              <a:rPr lang="en-US" b="1" dirty="0"/>
              <a:t/>
            </a:r>
            <a:br>
              <a:rPr lang="en-US" b="1" dirty="0"/>
            </a:br>
            <a:endParaRPr lang="en-US" dirty="0"/>
          </a:p>
        </p:txBody>
      </p:sp>
      <p:sp>
        <p:nvSpPr>
          <p:cNvPr id="4" name="Rectangle 3"/>
          <p:cNvSpPr/>
          <p:nvPr/>
        </p:nvSpPr>
        <p:spPr>
          <a:xfrm>
            <a:off x="457200" y="1879600"/>
            <a:ext cx="5943600" cy="3477875"/>
          </a:xfrm>
          <a:prstGeom prst="rect">
            <a:avLst/>
          </a:prstGeom>
        </p:spPr>
        <p:txBody>
          <a:bodyPr wrap="square">
            <a:spAutoFit/>
          </a:bodyPr>
          <a:lstStyle/>
          <a:p>
            <a:pPr marL="342900" indent="-342900">
              <a:buFont typeface="Wingdings" pitchFamily="2" charset="2"/>
              <a:buChar char="Ø"/>
            </a:pPr>
            <a:r>
              <a:rPr lang="en-US" sz="2000" dirty="0"/>
              <a:t>Cooling system was required </a:t>
            </a:r>
            <a:endParaRPr lang="en-US" sz="2000" dirty="0" smtClean="0"/>
          </a:p>
          <a:p>
            <a:endParaRPr lang="en-US" sz="2000" dirty="0" smtClean="0"/>
          </a:p>
          <a:p>
            <a:pPr marL="342900" indent="-342900">
              <a:buFont typeface="Wingdings" pitchFamily="2" charset="2"/>
              <a:buChar char="Ø"/>
            </a:pPr>
            <a:r>
              <a:rPr lang="en-US" sz="2000" dirty="0"/>
              <a:t>Constant maintenance was </a:t>
            </a:r>
            <a:r>
              <a:rPr lang="en-US" sz="2000" dirty="0" smtClean="0"/>
              <a:t>required</a:t>
            </a:r>
          </a:p>
          <a:p>
            <a:endParaRPr lang="en-US" sz="2000" dirty="0" smtClean="0"/>
          </a:p>
          <a:p>
            <a:pPr marL="342900" indent="-342900">
              <a:buFont typeface="Wingdings" pitchFamily="2" charset="2"/>
              <a:buChar char="Ø"/>
            </a:pPr>
            <a:r>
              <a:rPr lang="en-US" sz="2000" dirty="0"/>
              <a:t>Commercial production was </a:t>
            </a:r>
            <a:r>
              <a:rPr lang="en-US" sz="2000" dirty="0" smtClean="0"/>
              <a:t>difficult </a:t>
            </a:r>
          </a:p>
          <a:p>
            <a:endParaRPr lang="en-US" sz="2000" dirty="0" smtClean="0"/>
          </a:p>
          <a:p>
            <a:pPr marL="342900" indent="-342900">
              <a:buFont typeface="Wingdings" pitchFamily="2" charset="2"/>
              <a:buChar char="Ø"/>
            </a:pPr>
            <a:r>
              <a:rPr lang="en-US" sz="2000" dirty="0"/>
              <a:t>Only used for specific </a:t>
            </a:r>
            <a:r>
              <a:rPr lang="en-US" sz="2000" dirty="0" smtClean="0"/>
              <a:t>purposes</a:t>
            </a:r>
          </a:p>
          <a:p>
            <a:endParaRPr lang="en-US" sz="2000" dirty="0" smtClean="0"/>
          </a:p>
          <a:p>
            <a:pPr marL="342900" indent="-342900">
              <a:buFont typeface="Wingdings" pitchFamily="2" charset="2"/>
              <a:buChar char="Ø"/>
            </a:pPr>
            <a:r>
              <a:rPr lang="en-US" sz="2000" dirty="0"/>
              <a:t>Costly and not </a:t>
            </a:r>
            <a:r>
              <a:rPr lang="en-US" sz="2000" dirty="0" smtClean="0"/>
              <a:t>versatile</a:t>
            </a:r>
          </a:p>
          <a:p>
            <a:endParaRPr lang="en-US" sz="2000" dirty="0" smtClean="0"/>
          </a:p>
          <a:p>
            <a:pPr marL="342900" indent="-342900">
              <a:buFont typeface="Wingdings" pitchFamily="2" charset="2"/>
              <a:buChar char="Ø"/>
            </a:pPr>
            <a:r>
              <a:rPr lang="en-US" sz="2000" dirty="0" smtClean="0"/>
              <a:t>Pooch </a:t>
            </a:r>
            <a:r>
              <a:rPr lang="en-US" sz="2000" dirty="0"/>
              <a:t>cards were used for input.</a:t>
            </a:r>
          </a:p>
        </p:txBody>
      </p:sp>
    </p:spTree>
    <p:extLst>
      <p:ext uri="{BB962C8B-B14F-4D97-AF65-F5344CB8AC3E}">
        <p14:creationId xmlns:p14="http://schemas.microsoft.com/office/powerpoint/2010/main" val="340271646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620000" cy="1066800"/>
          </a:xfrm>
        </p:spPr>
        <p:txBody>
          <a:bodyPr>
            <a:normAutofit fontScale="90000"/>
          </a:bodyPr>
          <a:lstStyle/>
          <a:p>
            <a:pPr algn="l"/>
            <a:r>
              <a:rPr lang="en-US" b="1" dirty="0"/>
              <a:t>Third </a:t>
            </a:r>
            <a:r>
              <a:rPr lang="en-US" b="1" dirty="0" smtClean="0"/>
              <a:t>Generation of </a:t>
            </a:r>
            <a:r>
              <a:rPr lang="en-US" b="1" dirty="0"/>
              <a:t>Computers (1964-1975)</a:t>
            </a:r>
            <a:br>
              <a:rPr lang="en-US" b="1" dirty="0"/>
            </a:b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362200"/>
            <a:ext cx="65532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940904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par>
                          <p:cTn id="8" fill="hold">
                            <p:stCondLst>
                              <p:cond delay="2000"/>
                            </p:stCondLst>
                            <p:childTnLst>
                              <p:par>
                                <p:cTn id="9" presetID="21" presetClass="entr" presetSubtype="8" fill="hold" nodeType="afterEffect">
                                  <p:stCondLst>
                                    <p:cond delay="0"/>
                                  </p:stCondLst>
                                  <p:childTnLst>
                                    <p:set>
                                      <p:cBhvr>
                                        <p:cTn id="10" dur="1" fill="hold">
                                          <p:stCondLst>
                                            <p:cond delay="0"/>
                                          </p:stCondLst>
                                        </p:cTn>
                                        <p:tgtEl>
                                          <p:spTgt spid="3074"/>
                                        </p:tgtEl>
                                        <p:attrNameLst>
                                          <p:attrName>style.visibility</p:attrName>
                                        </p:attrNameLst>
                                      </p:cBhvr>
                                      <p:to>
                                        <p:strVal val="visible"/>
                                      </p:to>
                                    </p:set>
                                    <p:animEffect transition="in" filter="wheel(8)">
                                      <p:cBhvr>
                                        <p:cTn id="11"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52600"/>
            <a:ext cx="7010400" cy="3429000"/>
          </a:xfrm>
        </p:spPr>
        <p:txBody>
          <a:bodyPr>
            <a:noAutofit/>
          </a:bodyPr>
          <a:lstStyle/>
          <a:p>
            <a:pPr algn="l"/>
            <a:r>
              <a:rPr lang="en-US" sz="2000" dirty="0">
                <a:solidFill>
                  <a:schemeClr val="tx1"/>
                </a:solidFill>
              </a:rPr>
              <a:t>The </a:t>
            </a:r>
            <a:r>
              <a:rPr lang="en-US" sz="2000" b="1" dirty="0">
                <a:solidFill>
                  <a:schemeClr val="tx1"/>
                </a:solidFill>
              </a:rPr>
              <a:t>Third generation computers</a:t>
            </a:r>
            <a:r>
              <a:rPr lang="en-US" sz="2000" dirty="0">
                <a:solidFill>
                  <a:schemeClr val="tx1"/>
                </a:solidFill>
              </a:rPr>
              <a:t> used the </a:t>
            </a:r>
            <a:r>
              <a:rPr lang="en-US" sz="2000" dirty="0">
                <a:solidFill>
                  <a:schemeClr val="tx1"/>
                </a:solidFill>
                <a:hlinkClick r:id="rId2" tooltip="Integrated Circuits Wikipedia"/>
              </a:rPr>
              <a:t>integrated circuits (IC)</a:t>
            </a:r>
            <a:r>
              <a:rPr lang="en-US" sz="2000" dirty="0">
                <a:solidFill>
                  <a:schemeClr val="tx1"/>
                </a:solidFill>
              </a:rPr>
              <a:t>. </a:t>
            </a:r>
            <a:r>
              <a:rPr lang="en-US" sz="2000" dirty="0" smtClean="0">
                <a:solidFill>
                  <a:schemeClr val="tx1"/>
                </a:solidFill>
              </a:rPr>
              <a:t/>
            </a:r>
            <a:br>
              <a:rPr lang="en-US" sz="2000" dirty="0" smtClean="0">
                <a:solidFill>
                  <a:schemeClr val="tx1"/>
                </a:solidFill>
              </a:rPr>
            </a:br>
            <a:r>
              <a:rPr lang="en-US" sz="2000" dirty="0" smtClean="0">
                <a:solidFill>
                  <a:schemeClr val="tx1"/>
                </a:solidFill>
              </a:rPr>
              <a:t>Jack </a:t>
            </a:r>
            <a:r>
              <a:rPr lang="en-US" sz="2000" dirty="0">
                <a:solidFill>
                  <a:schemeClr val="tx1"/>
                </a:solidFill>
              </a:rPr>
              <a:t>Kilby developed the concept of integrated circuit in 1958. It was an important invention in the computer field. The first IC was invented and used in 1961</a:t>
            </a:r>
            <a:r>
              <a:rPr lang="en-US" sz="2000" dirty="0" smtClean="0">
                <a:solidFill>
                  <a:schemeClr val="tx1"/>
                </a:solidFill>
              </a:rPr>
              <a:t>.</a:t>
            </a:r>
            <a:br>
              <a:rPr lang="en-US" sz="2000" dirty="0" smtClean="0">
                <a:solidFill>
                  <a:schemeClr val="tx1"/>
                </a:solidFill>
              </a:rPr>
            </a:br>
            <a:r>
              <a:rPr lang="en-US" sz="2000" dirty="0" smtClean="0">
                <a:solidFill>
                  <a:schemeClr val="tx1"/>
                </a:solidFill>
              </a:rPr>
              <a:t>The </a:t>
            </a:r>
            <a:r>
              <a:rPr lang="en-US" sz="2000" dirty="0">
                <a:solidFill>
                  <a:schemeClr val="tx1"/>
                </a:solidFill>
              </a:rPr>
              <a:t>size of an IC is about ¼ square inch. A single IC chip may contain thousands of transistors. </a:t>
            </a:r>
            <a:r>
              <a:rPr lang="en-US" sz="2000" dirty="0" smtClean="0">
                <a:solidFill>
                  <a:schemeClr val="tx1"/>
                </a:solidFill>
              </a:rPr>
              <a:t/>
            </a:r>
            <a:br>
              <a:rPr lang="en-US" sz="2000" dirty="0" smtClean="0">
                <a:solidFill>
                  <a:schemeClr val="tx1"/>
                </a:solidFill>
              </a:rPr>
            </a:br>
            <a:r>
              <a:rPr lang="en-US" sz="2000" dirty="0" smtClean="0">
                <a:solidFill>
                  <a:schemeClr val="tx1"/>
                </a:solidFill>
              </a:rPr>
              <a:t>The </a:t>
            </a:r>
            <a:r>
              <a:rPr lang="en-US" sz="2000" dirty="0">
                <a:solidFill>
                  <a:schemeClr val="tx1"/>
                </a:solidFill>
              </a:rPr>
              <a:t>computer became smaller in size, faster, more reliable and less expensive. </a:t>
            </a:r>
            <a:r>
              <a:rPr lang="en-US" sz="2000" dirty="0" smtClean="0">
                <a:solidFill>
                  <a:schemeClr val="tx1"/>
                </a:solidFill>
              </a:rPr>
              <a:t/>
            </a:r>
            <a:br>
              <a:rPr lang="en-US" sz="2000" dirty="0" smtClean="0">
                <a:solidFill>
                  <a:schemeClr val="tx1"/>
                </a:solidFill>
              </a:rPr>
            </a:br>
            <a:r>
              <a:rPr lang="en-US" sz="2000" dirty="0" smtClean="0">
                <a:solidFill>
                  <a:schemeClr val="tx1"/>
                </a:solidFill>
              </a:rPr>
              <a:t/>
            </a:r>
            <a:br>
              <a:rPr lang="en-US" sz="2000" dirty="0" smtClean="0">
                <a:solidFill>
                  <a:schemeClr val="tx1"/>
                </a:solidFill>
              </a:rPr>
            </a:br>
            <a:r>
              <a:rPr lang="en-US" sz="2000" b="1" dirty="0" smtClean="0">
                <a:solidFill>
                  <a:schemeClr val="tx1"/>
                </a:solidFill>
              </a:rPr>
              <a:t>The </a:t>
            </a:r>
            <a:r>
              <a:rPr lang="en-US" sz="2000" b="1" dirty="0">
                <a:solidFill>
                  <a:schemeClr val="tx1"/>
                </a:solidFill>
              </a:rPr>
              <a:t>examples </a:t>
            </a:r>
            <a:r>
              <a:rPr lang="en-US" sz="2000" dirty="0">
                <a:solidFill>
                  <a:schemeClr val="tx1"/>
                </a:solidFill>
              </a:rPr>
              <a:t>of third generation computers are </a:t>
            </a:r>
            <a:r>
              <a:rPr lang="en-US" sz="2000" b="1" dirty="0">
                <a:solidFill>
                  <a:schemeClr val="tx1"/>
                </a:solidFill>
              </a:rPr>
              <a:t>IBM 370</a:t>
            </a:r>
            <a:r>
              <a:rPr lang="en-US" sz="2000" dirty="0">
                <a:solidFill>
                  <a:schemeClr val="tx1"/>
                </a:solidFill>
              </a:rPr>
              <a:t>,</a:t>
            </a:r>
            <a:r>
              <a:rPr lang="en-US" sz="2000" b="1" dirty="0">
                <a:solidFill>
                  <a:schemeClr val="tx1"/>
                </a:solidFill>
              </a:rPr>
              <a:t> IBM System/360</a:t>
            </a:r>
            <a:r>
              <a:rPr lang="en-US" sz="2000" dirty="0">
                <a:solidFill>
                  <a:schemeClr val="tx1"/>
                </a:solidFill>
              </a:rPr>
              <a:t>, </a:t>
            </a:r>
            <a:r>
              <a:rPr lang="en-US" sz="2000" b="1" dirty="0">
                <a:solidFill>
                  <a:schemeClr val="tx1"/>
                </a:solidFill>
              </a:rPr>
              <a:t>UNIVAC 1108</a:t>
            </a:r>
            <a:r>
              <a:rPr lang="en-US" sz="2000" dirty="0">
                <a:solidFill>
                  <a:schemeClr val="tx1"/>
                </a:solidFill>
              </a:rPr>
              <a:t> and </a:t>
            </a:r>
            <a:r>
              <a:rPr lang="en-US" sz="2000" b="1" dirty="0">
                <a:solidFill>
                  <a:schemeClr val="tx1"/>
                </a:solidFill>
              </a:rPr>
              <a:t>UNIVAC AC 9000</a:t>
            </a:r>
            <a:r>
              <a:rPr lang="en-US" sz="2000" dirty="0">
                <a:solidFill>
                  <a:schemeClr val="tx1"/>
                </a:solidFill>
              </a:rPr>
              <a:t> etc.</a:t>
            </a:r>
          </a:p>
        </p:txBody>
      </p:sp>
    </p:spTree>
    <p:extLst>
      <p:ext uri="{BB962C8B-B14F-4D97-AF65-F5344CB8AC3E}">
        <p14:creationId xmlns:p14="http://schemas.microsoft.com/office/powerpoint/2010/main" val="284475734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81000" y="609600"/>
            <a:ext cx="3962400" cy="1143000"/>
          </a:xfrm>
        </p:spPr>
        <p:txBody>
          <a:bodyPr>
            <a:normAutofit fontScale="90000"/>
          </a:bodyPr>
          <a:lstStyle/>
          <a:p>
            <a:r>
              <a:rPr lang="en-US" b="1" dirty="0"/>
              <a:t/>
            </a:r>
            <a:br>
              <a:rPr lang="en-US" b="1" dirty="0"/>
            </a:br>
            <a:r>
              <a:rPr lang="en-US" b="1" dirty="0" smtClean="0"/>
              <a:t>Advantage:</a:t>
            </a:r>
            <a:endParaRPr lang="en-US" dirty="0"/>
          </a:p>
        </p:txBody>
      </p:sp>
      <p:sp>
        <p:nvSpPr>
          <p:cNvPr id="2" name="Subtitle 1"/>
          <p:cNvSpPr>
            <a:spLocks noGrp="1"/>
          </p:cNvSpPr>
          <p:nvPr>
            <p:ph type="subTitle" idx="1"/>
          </p:nvPr>
        </p:nvSpPr>
        <p:spPr>
          <a:xfrm>
            <a:off x="457200" y="2057400"/>
            <a:ext cx="6019800" cy="6400800"/>
          </a:xfrm>
        </p:spPr>
        <p:txBody>
          <a:bodyPr>
            <a:noAutofit/>
          </a:bodyPr>
          <a:lstStyle/>
          <a:p>
            <a:pPr marL="342900" indent="-342900" algn="l">
              <a:buFont typeface="Wingdings" pitchFamily="2" charset="2"/>
              <a:buChar char="Ø"/>
            </a:pPr>
            <a:r>
              <a:rPr lang="en-US" sz="2000" dirty="0"/>
              <a:t>Smaller in size as compared to previous generations.</a:t>
            </a:r>
          </a:p>
          <a:p>
            <a:pPr marL="342900" indent="-342900" algn="l">
              <a:buFont typeface="Wingdings" pitchFamily="2" charset="2"/>
              <a:buChar char="Ø"/>
            </a:pPr>
            <a:r>
              <a:rPr lang="en-US" sz="2000" dirty="0"/>
              <a:t>More reliable.</a:t>
            </a:r>
          </a:p>
          <a:p>
            <a:pPr marL="342900" indent="-342900" algn="l">
              <a:buFont typeface="Wingdings" pitchFamily="2" charset="2"/>
              <a:buChar char="Ø"/>
            </a:pPr>
            <a:r>
              <a:rPr lang="en-US" sz="2000" dirty="0"/>
              <a:t>Used less energy </a:t>
            </a:r>
          </a:p>
          <a:p>
            <a:pPr marL="342900" indent="-342900" algn="l">
              <a:buFont typeface="Wingdings" pitchFamily="2" charset="2"/>
              <a:buChar char="Ø"/>
            </a:pPr>
            <a:r>
              <a:rPr lang="en-US" sz="2000" dirty="0"/>
              <a:t>Produced less heat as compared to the previous two generations of computers.</a:t>
            </a:r>
          </a:p>
          <a:p>
            <a:pPr marL="342900" indent="-342900" algn="l">
              <a:buFont typeface="Wingdings" pitchFamily="2" charset="2"/>
              <a:buChar char="Ø"/>
            </a:pPr>
            <a:r>
              <a:rPr lang="en-US" sz="2000" dirty="0"/>
              <a:t>Better speed and could calculate data in nanoseconds.</a:t>
            </a:r>
          </a:p>
          <a:p>
            <a:pPr marL="342900" indent="-342900" algn="l">
              <a:buFont typeface="Wingdings" pitchFamily="2" charset="2"/>
              <a:buChar char="Ø"/>
            </a:pPr>
            <a:r>
              <a:rPr lang="en-US" sz="2000" dirty="0"/>
              <a:t>Used fan for heat discharge to prevent damage.</a:t>
            </a:r>
          </a:p>
          <a:p>
            <a:pPr marL="342900" indent="-342900" algn="l">
              <a:buFont typeface="Wingdings" pitchFamily="2" charset="2"/>
              <a:buChar char="Ø"/>
            </a:pPr>
            <a:r>
              <a:rPr lang="en-US" sz="2000" dirty="0"/>
              <a:t>Maintenance cost was low because hardware failure is reare.</a:t>
            </a:r>
          </a:p>
          <a:p>
            <a:pPr marL="342900" indent="-342900" algn="l">
              <a:buFont typeface="Wingdings" pitchFamily="2" charset="2"/>
              <a:buChar char="Ø"/>
            </a:pPr>
            <a:endParaRPr lang="en-US" sz="2000" dirty="0"/>
          </a:p>
        </p:txBody>
      </p:sp>
    </p:spTree>
    <p:extLst>
      <p:ext uri="{BB962C8B-B14F-4D97-AF65-F5344CB8AC3E}">
        <p14:creationId xmlns:p14="http://schemas.microsoft.com/office/powerpoint/2010/main" val="375051906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6" presetClass="entr" presetSubtype="16"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circle(in)">
                                      <p:cBhvr>
                                        <p:cTn id="11" dur="2000"/>
                                        <p:tgtEl>
                                          <p:spTgt spid="2">
                                            <p:txEl>
                                              <p:pRg st="0" end="0"/>
                                            </p:txEl>
                                          </p:spTgt>
                                        </p:tgtEl>
                                      </p:cBhvr>
                                    </p:animEffect>
                                  </p:childTnLst>
                                </p:cTn>
                              </p:par>
                            </p:childTnLst>
                          </p:cTn>
                        </p:par>
                        <p:par>
                          <p:cTn id="12" fill="hold">
                            <p:stCondLst>
                              <p:cond delay="2500"/>
                            </p:stCondLst>
                            <p:childTnLst>
                              <p:par>
                                <p:cTn id="13" presetID="6" presetClass="entr" presetSubtype="16" fill="hold" grpId="0" nodeType="after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circle(in)">
                                      <p:cBhvr>
                                        <p:cTn id="15" dur="2000"/>
                                        <p:tgtEl>
                                          <p:spTgt spid="2">
                                            <p:txEl>
                                              <p:pRg st="1" end="1"/>
                                            </p:txEl>
                                          </p:spTgt>
                                        </p:tgtEl>
                                      </p:cBhvr>
                                    </p:animEffect>
                                  </p:childTnLst>
                                </p:cTn>
                              </p:par>
                            </p:childTnLst>
                          </p:cTn>
                        </p:par>
                        <p:par>
                          <p:cTn id="16" fill="hold">
                            <p:stCondLst>
                              <p:cond delay="4500"/>
                            </p:stCondLst>
                            <p:childTnLst>
                              <p:par>
                                <p:cTn id="17" presetID="6" presetClass="entr" presetSubtype="16" fill="hold" grpId="0"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circle(in)">
                                      <p:cBhvr>
                                        <p:cTn id="19" dur="2000"/>
                                        <p:tgtEl>
                                          <p:spTgt spid="2">
                                            <p:txEl>
                                              <p:pRg st="2" end="2"/>
                                            </p:txEl>
                                          </p:spTgt>
                                        </p:tgtEl>
                                      </p:cBhvr>
                                    </p:animEffect>
                                  </p:childTnLst>
                                </p:cTn>
                              </p:par>
                            </p:childTnLst>
                          </p:cTn>
                        </p:par>
                        <p:par>
                          <p:cTn id="20" fill="hold">
                            <p:stCondLst>
                              <p:cond delay="6500"/>
                            </p:stCondLst>
                            <p:childTnLst>
                              <p:par>
                                <p:cTn id="21" presetID="6" presetClass="entr" presetSubtype="16" fill="hold" grpId="0" nodeType="after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circle(in)">
                                      <p:cBhvr>
                                        <p:cTn id="23" dur="2000"/>
                                        <p:tgtEl>
                                          <p:spTgt spid="2">
                                            <p:txEl>
                                              <p:pRg st="3" end="3"/>
                                            </p:txEl>
                                          </p:spTgt>
                                        </p:tgtEl>
                                      </p:cBhvr>
                                    </p:animEffect>
                                  </p:childTnLst>
                                </p:cTn>
                              </p:par>
                            </p:childTnLst>
                          </p:cTn>
                        </p:par>
                        <p:par>
                          <p:cTn id="24" fill="hold">
                            <p:stCondLst>
                              <p:cond delay="8500"/>
                            </p:stCondLst>
                            <p:childTnLst>
                              <p:par>
                                <p:cTn id="25" presetID="6" presetClass="entr" presetSubtype="16" fill="hold" grpId="0" nodeType="after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circle(in)">
                                      <p:cBhvr>
                                        <p:cTn id="27" dur="2000"/>
                                        <p:tgtEl>
                                          <p:spTgt spid="2">
                                            <p:txEl>
                                              <p:pRg st="4" end="4"/>
                                            </p:txEl>
                                          </p:spTgt>
                                        </p:tgtEl>
                                      </p:cBhvr>
                                    </p:animEffect>
                                  </p:childTnLst>
                                </p:cTn>
                              </p:par>
                            </p:childTnLst>
                          </p:cTn>
                        </p:par>
                        <p:par>
                          <p:cTn id="28" fill="hold">
                            <p:stCondLst>
                              <p:cond delay="10500"/>
                            </p:stCondLst>
                            <p:childTnLst>
                              <p:par>
                                <p:cTn id="29" presetID="6" presetClass="entr" presetSubtype="16" fill="hold" grpId="0" nodeType="after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Effect transition="in" filter="circle(in)">
                                      <p:cBhvr>
                                        <p:cTn id="31" dur="2000"/>
                                        <p:tgtEl>
                                          <p:spTgt spid="2">
                                            <p:txEl>
                                              <p:pRg st="5" end="5"/>
                                            </p:txEl>
                                          </p:spTgt>
                                        </p:tgtEl>
                                      </p:cBhvr>
                                    </p:animEffect>
                                  </p:childTnLst>
                                </p:cTn>
                              </p:par>
                            </p:childTnLst>
                          </p:cTn>
                        </p:par>
                        <p:par>
                          <p:cTn id="32" fill="hold">
                            <p:stCondLst>
                              <p:cond delay="12500"/>
                            </p:stCondLst>
                            <p:childTnLst>
                              <p:par>
                                <p:cTn id="33" presetID="6" presetClass="entr" presetSubtype="16" fill="hold" grpId="0" nodeType="after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circle(in)">
                                      <p:cBhvr>
                                        <p:cTn id="35"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5943600" cy="1066800"/>
          </a:xfrm>
        </p:spPr>
        <p:txBody>
          <a:bodyPr>
            <a:normAutofit/>
          </a:bodyPr>
          <a:lstStyle/>
          <a:p>
            <a:r>
              <a:rPr lang="en-US" sz="3600" b="1" dirty="0" smtClean="0"/>
              <a:t>Disadvantages:</a:t>
            </a:r>
            <a:endParaRPr lang="en-US" sz="3600" b="1" dirty="0"/>
          </a:p>
        </p:txBody>
      </p:sp>
      <p:sp>
        <p:nvSpPr>
          <p:cNvPr id="4" name="Rectangle 3"/>
          <p:cNvSpPr/>
          <p:nvPr/>
        </p:nvSpPr>
        <p:spPr>
          <a:xfrm>
            <a:off x="635000" y="2514600"/>
            <a:ext cx="5943600" cy="1323439"/>
          </a:xfrm>
          <a:prstGeom prst="rect">
            <a:avLst/>
          </a:prstGeom>
        </p:spPr>
        <p:txBody>
          <a:bodyPr wrap="square">
            <a:spAutoFit/>
          </a:bodyPr>
          <a:lstStyle/>
          <a:p>
            <a:pPr marL="342900" indent="-342900">
              <a:buFont typeface="Wingdings" pitchFamily="2" charset="2"/>
              <a:buChar char="Ø"/>
            </a:pPr>
            <a:r>
              <a:rPr lang="en-US" sz="2000" dirty="0"/>
              <a:t>Air conditioning was required</a:t>
            </a:r>
            <a:r>
              <a:rPr lang="en-US" sz="2000" dirty="0" smtClean="0"/>
              <a:t>.</a:t>
            </a:r>
          </a:p>
          <a:p>
            <a:pPr marL="342900" indent="-342900">
              <a:buFont typeface="Wingdings" pitchFamily="2" charset="2"/>
              <a:buChar char="Ø"/>
            </a:pPr>
            <a:endParaRPr lang="en-US" sz="2000" dirty="0" smtClean="0"/>
          </a:p>
          <a:p>
            <a:pPr marL="342900" indent="-342900">
              <a:buFont typeface="Wingdings" pitchFamily="2" charset="2"/>
              <a:buChar char="Ø"/>
            </a:pPr>
            <a:r>
              <a:rPr lang="en-US" sz="2000" dirty="0"/>
              <a:t>Highly sophisticated technology required for the manufacturing of IC chips.</a:t>
            </a:r>
          </a:p>
        </p:txBody>
      </p:sp>
    </p:spTree>
    <p:extLst>
      <p:ext uri="{BB962C8B-B14F-4D97-AF65-F5344CB8AC3E}">
        <p14:creationId xmlns:p14="http://schemas.microsoft.com/office/powerpoint/2010/main" val="2765270097"/>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heel(1)">
                                      <p:cBhvr>
                                        <p:cTn id="1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848600" cy="1143000"/>
          </a:xfrm>
        </p:spPr>
        <p:txBody>
          <a:bodyPr>
            <a:normAutofit fontScale="90000"/>
          </a:bodyPr>
          <a:lstStyle/>
          <a:p>
            <a:pPr algn="l"/>
            <a:r>
              <a:rPr lang="en-US" b="1" dirty="0"/>
              <a:t>Fourth </a:t>
            </a:r>
            <a:r>
              <a:rPr lang="en-US" b="1" dirty="0" smtClean="0"/>
              <a:t>Generation of </a:t>
            </a:r>
            <a:r>
              <a:rPr lang="en-US" b="1" dirty="0"/>
              <a:t>Computers (1975-Present)</a:t>
            </a:r>
            <a:br>
              <a:rPr lang="en-US" b="1" dirty="0"/>
            </a:br>
            <a:endParaRPr lang="en-US" dirty="0"/>
          </a:p>
        </p:txBody>
      </p:sp>
      <p:sp>
        <p:nvSpPr>
          <p:cNvPr id="3" name="Text Placeholder 2"/>
          <p:cNvSpPr>
            <a:spLocks noGrp="1"/>
          </p:cNvSpPr>
          <p:nvPr>
            <p:ph type="body" idx="1"/>
          </p:nvPr>
        </p:nvSpPr>
        <p:spPr>
          <a:xfrm>
            <a:off x="457200" y="1676400"/>
            <a:ext cx="5867400" cy="4876800"/>
          </a:xfrm>
        </p:spPr>
        <p:txBody>
          <a:bodyPr/>
          <a:lstStyle/>
          <a:p>
            <a:r>
              <a:rPr lang="en-US" dirty="0" smtClean="0"/>
              <a:t>      </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905000"/>
            <a:ext cx="64770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29614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21" presetClass="entr" presetSubtype="3" fill="hold" nodeType="afterEffect">
                                  <p:stCondLst>
                                    <p:cond delay="0"/>
                                  </p:stCondLst>
                                  <p:childTnLst>
                                    <p:set>
                                      <p:cBhvr>
                                        <p:cTn id="10" dur="1" fill="hold">
                                          <p:stCondLst>
                                            <p:cond delay="0"/>
                                          </p:stCondLst>
                                        </p:cTn>
                                        <p:tgtEl>
                                          <p:spTgt spid="4098"/>
                                        </p:tgtEl>
                                        <p:attrNameLst>
                                          <p:attrName>style.visibility</p:attrName>
                                        </p:attrNameLst>
                                      </p:cBhvr>
                                      <p:to>
                                        <p:strVal val="visible"/>
                                      </p:to>
                                    </p:set>
                                    <p:animEffect transition="in" filter="wheel(3)">
                                      <p:cBhvr>
                                        <p:cTn id="11"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133600"/>
            <a:ext cx="7162800" cy="4038600"/>
          </a:xfrm>
        </p:spPr>
        <p:txBody>
          <a:bodyPr>
            <a:noAutofit/>
          </a:bodyPr>
          <a:lstStyle/>
          <a:p>
            <a:pPr algn="l"/>
            <a:r>
              <a:rPr lang="en-US" sz="2400" dirty="0">
                <a:solidFill>
                  <a:schemeClr val="tx1"/>
                </a:solidFill>
              </a:rPr>
              <a:t>The fourth generation computers started</a:t>
            </a:r>
            <a:r>
              <a:rPr lang="en-US" sz="2400" dirty="0" smtClean="0">
                <a:solidFill>
                  <a:schemeClr val="tx1"/>
                </a:solidFill>
              </a:rPr>
              <a:t> </a:t>
            </a:r>
            <a:r>
              <a:rPr lang="en-US" sz="2400" dirty="0">
                <a:solidFill>
                  <a:schemeClr val="tx1"/>
                </a:solidFill>
              </a:rPr>
              <a:t>with the invention of Microprocessor. </a:t>
            </a:r>
            <a:r>
              <a:rPr lang="en-US" sz="2400" dirty="0" smtClean="0">
                <a:solidFill>
                  <a:schemeClr val="tx1"/>
                </a:solidFill>
              </a:rPr>
              <a:t/>
            </a:r>
            <a:br>
              <a:rPr lang="en-US" sz="2400" dirty="0" smtClean="0">
                <a:solidFill>
                  <a:schemeClr val="tx1"/>
                </a:solidFill>
              </a:rPr>
            </a:br>
            <a:r>
              <a:rPr lang="en-US" sz="2400" dirty="0" smtClean="0">
                <a:solidFill>
                  <a:schemeClr val="tx1"/>
                </a:solidFill>
              </a:rPr>
              <a:t>The </a:t>
            </a:r>
            <a:r>
              <a:rPr lang="en-US" sz="2400" dirty="0">
                <a:solidFill>
                  <a:schemeClr val="tx1"/>
                </a:solidFill>
              </a:rPr>
              <a:t>Microprocessor contains thousands of ICs</a:t>
            </a:r>
            <a:r>
              <a:rPr lang="en-US" sz="2400" dirty="0" smtClean="0">
                <a:solidFill>
                  <a:schemeClr val="tx1"/>
                </a:solidFill>
              </a:rPr>
              <a:t>.</a:t>
            </a:r>
            <a:br>
              <a:rPr lang="en-US" sz="2400" dirty="0" smtClean="0">
                <a:solidFill>
                  <a:schemeClr val="tx1"/>
                </a:solidFill>
              </a:rPr>
            </a:br>
            <a:r>
              <a:rPr lang="en-US" sz="2400" dirty="0" smtClean="0">
                <a:solidFill>
                  <a:schemeClr val="tx1"/>
                </a:solidFill>
              </a:rPr>
              <a:t> </a:t>
            </a:r>
            <a:r>
              <a:rPr lang="en-US" sz="2400" b="1" dirty="0">
                <a:solidFill>
                  <a:srgbClr val="FF0000"/>
                </a:solidFill>
              </a:rPr>
              <a:t>Ted Hoff </a:t>
            </a:r>
            <a:r>
              <a:rPr lang="en-US" sz="2400" dirty="0">
                <a:solidFill>
                  <a:schemeClr val="tx1"/>
                </a:solidFill>
              </a:rPr>
              <a:t>produced the first microprocessor in </a:t>
            </a:r>
            <a:r>
              <a:rPr lang="en-US" sz="2400" dirty="0">
                <a:solidFill>
                  <a:srgbClr val="FF0000"/>
                </a:solidFill>
              </a:rPr>
              <a:t>1971</a:t>
            </a:r>
            <a:r>
              <a:rPr lang="en-US" sz="2400" dirty="0">
                <a:solidFill>
                  <a:schemeClr val="tx1"/>
                </a:solidFill>
              </a:rPr>
              <a:t> for </a:t>
            </a:r>
            <a:r>
              <a:rPr lang="en-US" sz="2400" b="1" dirty="0">
                <a:solidFill>
                  <a:schemeClr val="tx1"/>
                </a:solidFill>
              </a:rPr>
              <a:t>Intel. </a:t>
            </a:r>
            <a:r>
              <a:rPr lang="en-US" sz="2400" dirty="0">
                <a:solidFill>
                  <a:schemeClr val="tx1"/>
                </a:solidFill>
              </a:rPr>
              <a:t>It was known as Intel 4004</a:t>
            </a:r>
            <a:r>
              <a:rPr lang="en-US" sz="2400" dirty="0" smtClean="0">
                <a:solidFill>
                  <a:schemeClr val="tx1"/>
                </a:solidFill>
              </a:rPr>
              <a:t>.</a:t>
            </a:r>
            <a:br>
              <a:rPr lang="en-US" sz="2400" dirty="0" smtClean="0">
                <a:solidFill>
                  <a:schemeClr val="tx1"/>
                </a:solidFill>
              </a:rPr>
            </a:br>
            <a:r>
              <a:rPr lang="en-US" sz="2400" dirty="0" smtClean="0">
                <a:solidFill>
                  <a:schemeClr val="tx1"/>
                </a:solidFill>
              </a:rPr>
              <a:t>The </a:t>
            </a:r>
            <a:r>
              <a:rPr lang="en-US" sz="2400" dirty="0">
                <a:solidFill>
                  <a:schemeClr val="tx1"/>
                </a:solidFill>
              </a:rPr>
              <a:t>technology of integrated circuits improved rapidly. The LSI (Large Scale Integration) circuit and VLSI (Very Large Scale Integration) circuit was designed. It greatly reduced the size of computer. The size of modern Microprocessors is usually one square inch. It can contain millions of electronic circuits</a:t>
            </a:r>
            <a:r>
              <a:rPr lang="en-US" sz="2400" dirty="0" smtClean="0">
                <a:solidFill>
                  <a:schemeClr val="tx1"/>
                </a:solidFill>
              </a:rPr>
              <a:t>.</a:t>
            </a:r>
            <a:br>
              <a:rPr lang="en-US" sz="2400" dirty="0" smtClean="0">
                <a:solidFill>
                  <a:schemeClr val="tx1"/>
                </a:solidFill>
              </a:rPr>
            </a:br>
            <a:r>
              <a:rPr lang="en-US" sz="2400" dirty="0" smtClean="0">
                <a:solidFill>
                  <a:schemeClr val="tx1"/>
                </a:solidFill>
              </a:rPr>
              <a:t> </a:t>
            </a:r>
            <a:br>
              <a:rPr lang="en-US" sz="2400" dirty="0" smtClean="0">
                <a:solidFill>
                  <a:schemeClr val="tx1"/>
                </a:solidFill>
              </a:rPr>
            </a:br>
            <a:r>
              <a:rPr lang="en-US" sz="2400" b="1" dirty="0" smtClean="0">
                <a:solidFill>
                  <a:schemeClr val="tx1"/>
                </a:solidFill>
              </a:rPr>
              <a:t>The </a:t>
            </a:r>
            <a:r>
              <a:rPr lang="en-US" sz="2400" b="1" dirty="0">
                <a:solidFill>
                  <a:schemeClr val="tx1"/>
                </a:solidFill>
              </a:rPr>
              <a:t>examples </a:t>
            </a:r>
            <a:r>
              <a:rPr lang="en-US" sz="2400" dirty="0">
                <a:solidFill>
                  <a:schemeClr val="tx1"/>
                </a:solidFill>
              </a:rPr>
              <a:t>of fourth generation computers are </a:t>
            </a:r>
            <a:r>
              <a:rPr lang="en-US" sz="2400" b="1" dirty="0">
                <a:solidFill>
                  <a:schemeClr val="tx1"/>
                </a:solidFill>
              </a:rPr>
              <a:t>Apple Macintosh &amp; IBM PC.</a:t>
            </a:r>
            <a:endParaRPr lang="en-US" sz="2400" dirty="0">
              <a:solidFill>
                <a:schemeClr val="tx1"/>
              </a:solidFill>
            </a:endParaRPr>
          </a:p>
        </p:txBody>
      </p:sp>
    </p:spTree>
    <p:extLst>
      <p:ext uri="{BB962C8B-B14F-4D97-AF65-F5344CB8AC3E}">
        <p14:creationId xmlns:p14="http://schemas.microsoft.com/office/powerpoint/2010/main" val="121887479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4419600" cy="1219200"/>
          </a:xfrm>
        </p:spPr>
        <p:txBody>
          <a:bodyPr>
            <a:normAutofit fontScale="90000"/>
          </a:bodyPr>
          <a:lstStyle/>
          <a:p>
            <a:pPr algn="l"/>
            <a:r>
              <a:rPr lang="en-US" b="1" dirty="0" smtClean="0"/>
              <a:t>Advantages:</a:t>
            </a:r>
            <a:r>
              <a:rPr lang="en-US" b="1" dirty="0"/>
              <a:t/>
            </a:r>
            <a:br>
              <a:rPr lang="en-US" b="1" dirty="0"/>
            </a:br>
            <a:endParaRPr lang="en-US" dirty="0"/>
          </a:p>
        </p:txBody>
      </p:sp>
      <p:sp>
        <p:nvSpPr>
          <p:cNvPr id="3" name="Text Placeholder 2"/>
          <p:cNvSpPr>
            <a:spLocks noGrp="1"/>
          </p:cNvSpPr>
          <p:nvPr>
            <p:ph type="body" idx="1"/>
          </p:nvPr>
        </p:nvSpPr>
        <p:spPr>
          <a:xfrm>
            <a:off x="457200" y="1905000"/>
            <a:ext cx="6096000" cy="4419600"/>
          </a:xfrm>
        </p:spPr>
        <p:txBody>
          <a:bodyPr>
            <a:normAutofit lnSpcReduction="10000"/>
          </a:bodyPr>
          <a:lstStyle/>
          <a:p>
            <a:pPr marL="342900" indent="-342900" algn="l">
              <a:buFont typeface="Wingdings" pitchFamily="2" charset="2"/>
              <a:buChar char="Ø"/>
            </a:pPr>
            <a:r>
              <a:rPr lang="en-US" sz="2000" dirty="0"/>
              <a:t>More powerful and reliable than previous generations.</a:t>
            </a:r>
          </a:p>
          <a:p>
            <a:pPr marL="342900" indent="-342900" algn="l">
              <a:buFont typeface="Wingdings" pitchFamily="2" charset="2"/>
              <a:buChar char="Ø"/>
            </a:pPr>
            <a:r>
              <a:rPr lang="en-US" sz="2000" dirty="0"/>
              <a:t>Small in size</a:t>
            </a:r>
          </a:p>
          <a:p>
            <a:pPr marL="342900" indent="-342900" algn="l">
              <a:buFont typeface="Wingdings" pitchFamily="2" charset="2"/>
              <a:buChar char="Ø"/>
            </a:pPr>
            <a:r>
              <a:rPr lang="en-US" sz="2000" dirty="0"/>
              <a:t>Fast processing power with less power consumption</a:t>
            </a:r>
          </a:p>
          <a:p>
            <a:pPr marL="342900" indent="-342900" algn="l">
              <a:buFont typeface="Wingdings" pitchFamily="2" charset="2"/>
              <a:buChar char="Ø"/>
            </a:pPr>
            <a:r>
              <a:rPr lang="en-US" sz="2000" dirty="0"/>
              <a:t>Fan for heat discharging and thus to keep cold.</a:t>
            </a:r>
          </a:p>
          <a:p>
            <a:pPr marL="342900" indent="-342900" algn="l">
              <a:buFont typeface="Wingdings" pitchFamily="2" charset="2"/>
              <a:buChar char="Ø"/>
            </a:pPr>
            <a:r>
              <a:rPr lang="en-US" sz="2000" dirty="0"/>
              <a:t>No air conditioning required.</a:t>
            </a:r>
          </a:p>
          <a:p>
            <a:pPr marL="342900" indent="-342900" algn="l">
              <a:buFont typeface="Wingdings" pitchFamily="2" charset="2"/>
              <a:buChar char="Ø"/>
            </a:pPr>
            <a:r>
              <a:rPr lang="en-US" sz="2000" dirty="0"/>
              <a:t>Totally general purpose</a:t>
            </a:r>
          </a:p>
          <a:p>
            <a:pPr marL="342900" indent="-342900" algn="l">
              <a:buFont typeface="Wingdings" pitchFamily="2" charset="2"/>
              <a:buChar char="Ø"/>
            </a:pPr>
            <a:r>
              <a:rPr lang="en-US" sz="2000" dirty="0"/>
              <a:t>Commercial production</a:t>
            </a:r>
          </a:p>
          <a:p>
            <a:pPr marL="342900" indent="-342900" algn="l">
              <a:buFont typeface="Wingdings" pitchFamily="2" charset="2"/>
              <a:buChar char="Ø"/>
            </a:pPr>
            <a:r>
              <a:rPr lang="en-US" sz="2000" dirty="0"/>
              <a:t>Less need of repair.</a:t>
            </a:r>
          </a:p>
          <a:p>
            <a:pPr marL="342900" indent="-342900" algn="l">
              <a:buFont typeface="Wingdings" pitchFamily="2" charset="2"/>
              <a:buChar char="Ø"/>
            </a:pPr>
            <a:r>
              <a:rPr lang="en-US" sz="2000" dirty="0"/>
              <a:t>Cheapest among all generations</a:t>
            </a:r>
          </a:p>
          <a:p>
            <a:pPr marL="342900" indent="-342900" algn="l">
              <a:buFont typeface="Wingdings" pitchFamily="2" charset="2"/>
              <a:buChar char="Ø"/>
            </a:pPr>
            <a:r>
              <a:rPr lang="en-US" sz="2000" dirty="0"/>
              <a:t>All types of High level languages can be used in this type of computers</a:t>
            </a:r>
          </a:p>
          <a:p>
            <a:pPr marL="342900" indent="-342900" algn="l">
              <a:buFont typeface="Wingdings" pitchFamily="2" charset="2"/>
              <a:buChar char="Ø"/>
            </a:pPr>
            <a:endParaRPr lang="en-US" sz="2000" dirty="0"/>
          </a:p>
        </p:txBody>
      </p:sp>
    </p:spTree>
    <p:extLst>
      <p:ext uri="{BB962C8B-B14F-4D97-AF65-F5344CB8AC3E}">
        <p14:creationId xmlns:p14="http://schemas.microsoft.com/office/powerpoint/2010/main" val="242260462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3" dur="500"/>
                                        <p:tgtEl>
                                          <p:spTgt spid="3">
                                            <p:txEl>
                                              <p:pRg st="0" end="0"/>
                                            </p:txEl>
                                          </p:spTgt>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3">
                                            <p:txEl>
                                              <p:pRg st="1" end="1"/>
                                            </p:txEl>
                                          </p:spTgt>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5" dur="500"/>
                                        <p:tgtEl>
                                          <p:spTgt spid="3">
                                            <p:txEl>
                                              <p:pRg st="2" end="2"/>
                                            </p:txEl>
                                          </p:spTgt>
                                        </p:tgtEl>
                                      </p:cBhvr>
                                    </p:animEffect>
                                  </p:childTnLst>
                                </p:cTn>
                              </p:par>
                            </p:childTnLst>
                          </p:cTn>
                        </p:par>
                        <p:par>
                          <p:cTn id="26" fill="hold">
                            <p:stCondLst>
                              <p:cond delay="2000"/>
                            </p:stCondLst>
                            <p:childTnLst>
                              <p:par>
                                <p:cTn id="27" presetID="53" presetClass="entr" presetSubtype="16"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1" dur="500"/>
                                        <p:tgtEl>
                                          <p:spTgt spid="3">
                                            <p:txEl>
                                              <p:pRg st="3" end="3"/>
                                            </p:txEl>
                                          </p:spTgt>
                                        </p:tgtEl>
                                      </p:cBhvr>
                                    </p:animEffect>
                                  </p:childTnLst>
                                </p:cTn>
                              </p:par>
                            </p:childTnLst>
                          </p:cTn>
                        </p:par>
                        <p:par>
                          <p:cTn id="32" fill="hold">
                            <p:stCondLst>
                              <p:cond delay="2500"/>
                            </p:stCondLst>
                            <p:childTnLst>
                              <p:par>
                                <p:cTn id="33" presetID="53" presetClass="entr" presetSubtype="16" fill="hold" grpId="0"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par>
                          <p:cTn id="38" fill="hold">
                            <p:stCondLst>
                              <p:cond delay="3000"/>
                            </p:stCondLst>
                            <p:childTnLst>
                              <p:par>
                                <p:cTn id="39" presetID="53" presetClass="entr" presetSubtype="16" fill="hold" grpId="0" nodeType="after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p:cTn id="4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3" dur="500"/>
                                        <p:tgtEl>
                                          <p:spTgt spid="3">
                                            <p:txEl>
                                              <p:pRg st="5" end="5"/>
                                            </p:txEl>
                                          </p:spTgt>
                                        </p:tgtEl>
                                      </p:cBhvr>
                                    </p:animEffect>
                                  </p:childTnLst>
                                </p:cTn>
                              </p:par>
                            </p:childTnLst>
                          </p:cTn>
                        </p:par>
                        <p:par>
                          <p:cTn id="44" fill="hold">
                            <p:stCondLst>
                              <p:cond delay="3500"/>
                            </p:stCondLst>
                            <p:childTnLst>
                              <p:par>
                                <p:cTn id="45" presetID="53" presetClass="entr" presetSubtype="16" fill="hold" grpId="0" nodeType="after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9" dur="500"/>
                                        <p:tgtEl>
                                          <p:spTgt spid="3">
                                            <p:txEl>
                                              <p:pRg st="6" end="6"/>
                                            </p:txEl>
                                          </p:spTgt>
                                        </p:tgtEl>
                                      </p:cBhvr>
                                    </p:animEffect>
                                  </p:childTnLst>
                                </p:cTn>
                              </p:par>
                            </p:childTnLst>
                          </p:cTn>
                        </p:par>
                        <p:par>
                          <p:cTn id="50" fill="hold">
                            <p:stCondLst>
                              <p:cond delay="4000"/>
                            </p:stCondLst>
                            <p:childTnLst>
                              <p:par>
                                <p:cTn id="51" presetID="53" presetClass="entr" presetSubtype="16" fill="hold" grpId="0" nodeType="after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 calcmode="lin" valueType="num">
                                      <p:cBhvr>
                                        <p:cTn id="53"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4"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5" dur="500"/>
                                        <p:tgtEl>
                                          <p:spTgt spid="3">
                                            <p:txEl>
                                              <p:pRg st="7" end="7"/>
                                            </p:txEl>
                                          </p:spTgt>
                                        </p:tgtEl>
                                      </p:cBhvr>
                                    </p:animEffect>
                                  </p:childTnLst>
                                </p:cTn>
                              </p:par>
                            </p:childTnLst>
                          </p:cTn>
                        </p:par>
                        <p:par>
                          <p:cTn id="56" fill="hold">
                            <p:stCondLst>
                              <p:cond delay="4500"/>
                            </p:stCondLst>
                            <p:childTnLst>
                              <p:par>
                                <p:cTn id="57" presetID="53" presetClass="entr" presetSubtype="16" fill="hold" grpId="0" nodeType="after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 calcmode="lin" valueType="num">
                                      <p:cBhvr>
                                        <p:cTn id="59"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0"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1" dur="500"/>
                                        <p:tgtEl>
                                          <p:spTgt spid="3">
                                            <p:txEl>
                                              <p:pRg st="8" end="8"/>
                                            </p:txEl>
                                          </p:spTgt>
                                        </p:tgtEl>
                                      </p:cBhvr>
                                    </p:animEffect>
                                  </p:childTnLst>
                                </p:cTn>
                              </p:par>
                            </p:childTnLst>
                          </p:cTn>
                        </p:par>
                        <p:par>
                          <p:cTn id="62" fill="hold">
                            <p:stCondLst>
                              <p:cond delay="5000"/>
                            </p:stCondLst>
                            <p:childTnLst>
                              <p:par>
                                <p:cTn id="63" presetID="53" presetClass="entr" presetSubtype="16" fill="hold" grpId="0" nodeType="afterEffect">
                                  <p:stCondLst>
                                    <p:cond delay="0"/>
                                  </p:stCondLst>
                                  <p:childTnLst>
                                    <p:set>
                                      <p:cBhvr>
                                        <p:cTn id="64" dur="1" fill="hold">
                                          <p:stCondLst>
                                            <p:cond delay="0"/>
                                          </p:stCondLst>
                                        </p:cTn>
                                        <p:tgtEl>
                                          <p:spTgt spid="3">
                                            <p:txEl>
                                              <p:pRg st="9" end="9"/>
                                            </p:txEl>
                                          </p:spTgt>
                                        </p:tgtEl>
                                        <p:attrNameLst>
                                          <p:attrName>style.visibility</p:attrName>
                                        </p:attrNameLst>
                                      </p:cBhvr>
                                      <p:to>
                                        <p:strVal val="visible"/>
                                      </p:to>
                                    </p:set>
                                    <p:anim calcmode="lin" valueType="num">
                                      <p:cBhvr>
                                        <p:cTn id="65"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6"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4953000" cy="1143000"/>
          </a:xfrm>
        </p:spPr>
        <p:txBody>
          <a:bodyPr>
            <a:normAutofit fontScale="90000"/>
          </a:bodyPr>
          <a:lstStyle/>
          <a:p>
            <a:pPr algn="l"/>
            <a:r>
              <a:rPr lang="en-US" b="1" dirty="0" smtClean="0"/>
              <a:t>Disadvantage:</a:t>
            </a:r>
            <a:r>
              <a:rPr lang="en-US" b="1" dirty="0"/>
              <a:t/>
            </a:r>
            <a:br>
              <a:rPr lang="en-US" b="1" dirty="0"/>
            </a:br>
            <a:endParaRPr lang="en-US" dirty="0"/>
          </a:p>
        </p:txBody>
      </p:sp>
      <p:sp>
        <p:nvSpPr>
          <p:cNvPr id="3" name="Text Placeholder 2"/>
          <p:cNvSpPr>
            <a:spLocks noGrp="1"/>
          </p:cNvSpPr>
          <p:nvPr>
            <p:ph type="body" idx="1"/>
          </p:nvPr>
        </p:nvSpPr>
        <p:spPr>
          <a:xfrm>
            <a:off x="228600" y="1828800"/>
            <a:ext cx="5715000" cy="1459767"/>
          </a:xfrm>
        </p:spPr>
        <p:txBody>
          <a:bodyPr>
            <a:normAutofit/>
          </a:bodyPr>
          <a:lstStyle/>
          <a:p>
            <a:pPr marL="342900" indent="-342900" algn="l">
              <a:buFont typeface="Wingdings" pitchFamily="2" charset="2"/>
              <a:buChar char="Ø"/>
            </a:pPr>
            <a:r>
              <a:rPr lang="en-US" sz="2000" dirty="0"/>
              <a:t>The latest technology is required </a:t>
            </a:r>
            <a:r>
              <a:rPr lang="en-US" sz="2000" dirty="0" smtClean="0"/>
              <a:t>for     manufacturing </a:t>
            </a:r>
            <a:r>
              <a:rPr lang="en-US" sz="2000" dirty="0"/>
              <a:t>of Microprocessors.</a:t>
            </a:r>
          </a:p>
        </p:txBody>
      </p:sp>
    </p:spTree>
    <p:extLst>
      <p:ext uri="{BB962C8B-B14F-4D97-AF65-F5344CB8AC3E}">
        <p14:creationId xmlns:p14="http://schemas.microsoft.com/office/powerpoint/2010/main" val="36851470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45"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anim calcmode="lin" valueType="num">
                                      <p:cBhvr>
                                        <p:cTn id="12"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3"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590800"/>
            <a:ext cx="7315200" cy="1154097"/>
          </a:xfrm>
        </p:spPr>
        <p:txBody>
          <a:bodyPr>
            <a:normAutofit fontScale="90000"/>
          </a:bodyPr>
          <a:lstStyle/>
          <a:p>
            <a:r>
              <a:rPr lang="en-US" sz="4800" b="1" dirty="0" smtClean="0"/>
              <a:t>Generations of Computer</a:t>
            </a:r>
            <a:endParaRPr lang="en-US" sz="4800" b="1" dirty="0"/>
          </a:p>
        </p:txBody>
      </p:sp>
    </p:spTree>
    <p:extLst>
      <p:ext uri="{BB962C8B-B14F-4D97-AF65-F5344CB8AC3E}">
        <p14:creationId xmlns:p14="http://schemas.microsoft.com/office/powerpoint/2010/main" val="89063378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077200" cy="1447800"/>
          </a:xfrm>
        </p:spPr>
        <p:txBody>
          <a:bodyPr>
            <a:normAutofit fontScale="90000"/>
          </a:bodyPr>
          <a:lstStyle/>
          <a:p>
            <a:pPr algn="l"/>
            <a:r>
              <a:rPr lang="en-US" b="1" dirty="0"/>
              <a:t>Fifth </a:t>
            </a:r>
            <a:r>
              <a:rPr lang="en-US" b="1" dirty="0" smtClean="0"/>
              <a:t>Generation of </a:t>
            </a:r>
            <a:r>
              <a:rPr lang="en-US" b="1" dirty="0"/>
              <a:t>Computers (Present &amp; Beyond) </a:t>
            </a:r>
            <a:br>
              <a:rPr lang="en-US" b="1" dirty="0"/>
            </a:br>
            <a:endParaRPr lang="en-US" dirty="0"/>
          </a:p>
        </p:txBody>
      </p:sp>
      <p:sp>
        <p:nvSpPr>
          <p:cNvPr id="3" name="Text Placeholder 2"/>
          <p:cNvSpPr>
            <a:spLocks noGrp="1"/>
          </p:cNvSpPr>
          <p:nvPr>
            <p:ph type="body" idx="1"/>
          </p:nvPr>
        </p:nvSpPr>
        <p:spPr>
          <a:xfrm>
            <a:off x="457200" y="1981200"/>
            <a:ext cx="6248400" cy="4648200"/>
          </a:xfrm>
        </p:spPr>
        <p:txBody>
          <a:bodyPr>
            <a:normAutofit fontScale="92500" lnSpcReduction="10000"/>
          </a:bodyPr>
          <a:lstStyle/>
          <a:p>
            <a:pPr algn="l"/>
            <a:r>
              <a:rPr lang="en-US" sz="2000" dirty="0"/>
              <a:t>Scientists are working hard on the </a:t>
            </a:r>
            <a:r>
              <a:rPr lang="en-US" sz="2000" b="1" dirty="0"/>
              <a:t>5</a:t>
            </a:r>
            <a:r>
              <a:rPr lang="en-US" sz="2000" b="1" baseline="30000" dirty="0"/>
              <a:t>th</a:t>
            </a:r>
            <a:r>
              <a:rPr lang="en-US" sz="2000" b="1" dirty="0"/>
              <a:t> generation computers</a:t>
            </a:r>
            <a:r>
              <a:rPr lang="en-US" sz="2000" dirty="0"/>
              <a:t> with quite a few breakthroughs</a:t>
            </a:r>
            <a:r>
              <a:rPr lang="en-US" sz="2000" dirty="0" smtClean="0"/>
              <a:t>.</a:t>
            </a:r>
          </a:p>
          <a:p>
            <a:pPr algn="l"/>
            <a:r>
              <a:rPr lang="en-US" sz="2000" dirty="0" smtClean="0"/>
              <a:t> </a:t>
            </a:r>
            <a:r>
              <a:rPr lang="en-US" sz="2000" dirty="0"/>
              <a:t>It is based on the technique of </a:t>
            </a:r>
            <a:r>
              <a:rPr lang="en-US" sz="2000" b="1" dirty="0"/>
              <a:t>Artificial Intelligence (AI). </a:t>
            </a:r>
            <a:r>
              <a:rPr lang="en-US" sz="2000" dirty="0"/>
              <a:t>Computers can understand spoken words &amp; imitate human reasoning. Can respond to its surroundings using different types of sensors. Scientists are constantly working to increase the processing power of computers. They are trying to create a computer with real IQ with the help of advanced programming and technologies</a:t>
            </a:r>
            <a:r>
              <a:rPr lang="en-US" sz="2000" dirty="0" smtClean="0"/>
              <a:t>.</a:t>
            </a:r>
          </a:p>
          <a:p>
            <a:pPr algn="l"/>
            <a:endParaRPr lang="en-US" sz="2000" dirty="0" smtClean="0"/>
          </a:p>
          <a:p>
            <a:pPr algn="l"/>
            <a:r>
              <a:rPr lang="en-US" sz="2000" dirty="0" smtClean="0"/>
              <a:t> </a:t>
            </a:r>
            <a:r>
              <a:rPr lang="en-US" sz="2000" b="1" dirty="0"/>
              <a:t>IBM Watson </a:t>
            </a:r>
            <a:r>
              <a:rPr lang="en-US" sz="2000" dirty="0"/>
              <a:t>computeris one example that outsmarts </a:t>
            </a:r>
            <a:r>
              <a:rPr lang="en-US" sz="2000" b="1" dirty="0"/>
              <a:t>Harvard University Students. </a:t>
            </a:r>
            <a:r>
              <a:rPr lang="en-US" sz="2000" dirty="0"/>
              <a:t>The advancement in modern technologies will revolutionize the computer in future.</a:t>
            </a:r>
          </a:p>
          <a:p>
            <a:pPr algn="l"/>
            <a:r>
              <a:rPr lang="en-US" sz="2000" b="1" dirty="0"/>
              <a:t> </a:t>
            </a:r>
            <a:endParaRPr lang="en-US" sz="2000" dirty="0"/>
          </a:p>
        </p:txBody>
      </p:sp>
    </p:spTree>
    <p:extLst>
      <p:ext uri="{BB962C8B-B14F-4D97-AF65-F5344CB8AC3E}">
        <p14:creationId xmlns:p14="http://schemas.microsoft.com/office/powerpoint/2010/main" val="18724990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6" presetClass="entr" presetSubtype="16"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ircle(in)">
                                      <p:cBhvr>
                                        <p:cTn id="14" dur="2000"/>
                                        <p:tgtEl>
                                          <p:spTgt spid="3">
                                            <p:txEl>
                                              <p:pRg st="0" end="0"/>
                                            </p:txEl>
                                          </p:spTgt>
                                        </p:tgtEl>
                                      </p:cBhvr>
                                    </p:animEffect>
                                  </p:childTnLst>
                                </p:cTn>
                              </p:par>
                            </p:childTnLst>
                          </p:cTn>
                        </p:par>
                        <p:par>
                          <p:cTn id="15" fill="hold">
                            <p:stCondLst>
                              <p:cond delay="3000"/>
                            </p:stCondLst>
                            <p:childTnLst>
                              <p:par>
                                <p:cTn id="16" presetID="6" presetClass="entr" presetSubtype="16"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ircle(in)">
                                      <p:cBhvr>
                                        <p:cTn id="18" dur="2000"/>
                                        <p:tgtEl>
                                          <p:spTgt spid="3">
                                            <p:txEl>
                                              <p:pRg st="1" end="1"/>
                                            </p:txEl>
                                          </p:spTgt>
                                        </p:tgtEl>
                                      </p:cBhvr>
                                    </p:animEffect>
                                  </p:childTnLst>
                                </p:cTn>
                              </p:par>
                            </p:childTnLst>
                          </p:cTn>
                        </p:par>
                        <p:par>
                          <p:cTn id="19" fill="hold">
                            <p:stCondLst>
                              <p:cond delay="5000"/>
                            </p:stCondLst>
                            <p:childTnLst>
                              <p:par>
                                <p:cTn id="20" presetID="6" presetClass="entr" presetSubtype="16"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par>
                          <p:cTn id="23" fill="hold">
                            <p:stCondLst>
                              <p:cond delay="7000"/>
                            </p:stCondLst>
                            <p:childTnLst>
                              <p:par>
                                <p:cTn id="24" presetID="6" presetClass="entr" presetSubtype="16" fill="hold" grpId="0"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circle(in)">
                                      <p:cBhvr>
                                        <p:cTn id="26"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7772400" cy="1470025"/>
          </a:xfrm>
        </p:spPr>
        <p:txBody>
          <a:bodyPr>
            <a:normAutofit fontScale="90000"/>
          </a:bodyPr>
          <a:lstStyle/>
          <a:p>
            <a:pPr algn="l" rtl="1"/>
            <a:r>
              <a:rPr lang="en-US" b="1" dirty="0" smtClean="0"/>
              <a:t>First generation of computer</a:t>
            </a:r>
            <a:endParaRPr lang="en-US" b="1" dirty="0"/>
          </a:p>
        </p:txBody>
      </p:sp>
      <p:sp>
        <p:nvSpPr>
          <p:cNvPr id="3" name="Subtitle 2"/>
          <p:cNvSpPr>
            <a:spLocks noGrp="1"/>
          </p:cNvSpPr>
          <p:nvPr>
            <p:ph type="subTitle" idx="1"/>
          </p:nvPr>
        </p:nvSpPr>
        <p:spPr bwMode="auto">
          <a:xfrm>
            <a:off x="152400" y="2057400"/>
            <a:ext cx="6400800" cy="3352800"/>
          </a:xfrm>
        </p:spPr>
        <p:txBody>
          <a:bodyPr>
            <a:noAutofit/>
          </a:bodyPr>
          <a:lstStyle/>
          <a:p>
            <a:pPr algn="l"/>
            <a:r>
              <a:rPr lang="en-US" sz="2000" dirty="0" smtClean="0">
                <a:solidFill>
                  <a:schemeClr val="tx1"/>
                </a:solidFill>
              </a:rPr>
              <a:t>The beginning of commercial computer age is from UNIVAC (Universal Automatic Computer).</a:t>
            </a:r>
          </a:p>
          <a:p>
            <a:pPr algn="l"/>
            <a:endParaRPr lang="en-US" sz="2000" dirty="0" smtClean="0">
              <a:solidFill>
                <a:schemeClr val="tx1"/>
              </a:solidFill>
            </a:endParaRPr>
          </a:p>
          <a:p>
            <a:pPr algn="l"/>
            <a:r>
              <a:rPr lang="en-US" sz="2000" dirty="0" smtClean="0">
                <a:solidFill>
                  <a:schemeClr val="tx1"/>
                </a:solidFill>
              </a:rPr>
              <a:t>Scientists </a:t>
            </a:r>
            <a:r>
              <a:rPr lang="en-US" sz="2000" u="sng" dirty="0" smtClean="0">
                <a:solidFill>
                  <a:schemeClr val="tx1"/>
                </a:solidFill>
              </a:rPr>
              <a:t>Mauchly</a:t>
            </a:r>
            <a:r>
              <a:rPr lang="en-US" sz="2000" u="sng" dirty="0">
                <a:solidFill>
                  <a:schemeClr val="tx1"/>
                </a:solidFill>
              </a:rPr>
              <a:t> </a:t>
            </a:r>
            <a:r>
              <a:rPr lang="en-US" sz="2000" dirty="0" smtClean="0">
                <a:solidFill>
                  <a:schemeClr val="tx1"/>
                </a:solidFill>
              </a:rPr>
              <a:t>and </a:t>
            </a:r>
            <a:r>
              <a:rPr lang="en-US" sz="2000" u="sng" dirty="0" smtClean="0">
                <a:solidFill>
                  <a:schemeClr val="tx1"/>
                </a:solidFill>
              </a:rPr>
              <a:t>Echert</a:t>
            </a:r>
            <a:r>
              <a:rPr lang="en-US" sz="2000" dirty="0" smtClean="0">
                <a:solidFill>
                  <a:schemeClr val="tx1"/>
                </a:solidFill>
              </a:rPr>
              <a:t> at the Census Department of United State in 1947.</a:t>
            </a:r>
          </a:p>
          <a:p>
            <a:pPr algn="l"/>
            <a:endParaRPr lang="en-US" sz="2000" dirty="0" smtClean="0">
              <a:solidFill>
                <a:schemeClr val="tx1"/>
              </a:solidFill>
            </a:endParaRPr>
          </a:p>
          <a:p>
            <a:pPr algn="l"/>
            <a:r>
              <a:rPr lang="en-US" sz="2000" dirty="0" smtClean="0">
                <a:solidFill>
                  <a:schemeClr val="tx1"/>
                </a:solidFill>
              </a:rPr>
              <a:t>The first generation were used during 1942-1955.They were based on vacuum tubes.</a:t>
            </a:r>
          </a:p>
          <a:p>
            <a:pPr algn="l"/>
            <a:endParaRPr lang="en-US" sz="2000" dirty="0" smtClean="0">
              <a:solidFill>
                <a:schemeClr val="tx1"/>
              </a:solidFill>
            </a:endParaRPr>
          </a:p>
          <a:p>
            <a:pPr algn="l"/>
            <a:r>
              <a:rPr lang="en-US" sz="2000" dirty="0" smtClean="0">
                <a:solidFill>
                  <a:schemeClr val="tx1"/>
                </a:solidFill>
              </a:rPr>
              <a:t>Examples of first generation computer are UNIVAC and UNIVAC-1.</a:t>
            </a:r>
          </a:p>
        </p:txBody>
      </p:sp>
    </p:spTree>
    <p:extLst>
      <p:ext uri="{BB962C8B-B14F-4D97-AF65-F5344CB8AC3E}">
        <p14:creationId xmlns:p14="http://schemas.microsoft.com/office/powerpoint/2010/main" val="46822374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1" presetClass="entr" presetSubtype="1"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heel(1)">
                                      <p:cBhvr>
                                        <p:cTn id="13" dur="2000"/>
                                        <p:tgtEl>
                                          <p:spTgt spid="3">
                                            <p:txEl>
                                              <p:pRg st="0" end="0"/>
                                            </p:txEl>
                                          </p:spTgt>
                                        </p:tgtEl>
                                      </p:cBhvr>
                                    </p:animEffect>
                                  </p:childTnLst>
                                </p:cTn>
                              </p:par>
                            </p:childTnLst>
                          </p:cTn>
                        </p:par>
                        <p:par>
                          <p:cTn id="14" fill="hold">
                            <p:stCondLst>
                              <p:cond delay="2500"/>
                            </p:stCondLst>
                            <p:childTnLst>
                              <p:par>
                                <p:cTn id="15" presetID="21" presetClass="entr" presetSubtype="1"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par>
                          <p:cTn id="18" fill="hold">
                            <p:stCondLst>
                              <p:cond delay="4500"/>
                            </p:stCondLst>
                            <p:childTnLst>
                              <p:par>
                                <p:cTn id="19" presetID="21" presetClass="entr" presetSubtype="1" fill="hold" grpId="0" nodeType="after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heel(1)">
                                      <p:cBhvr>
                                        <p:cTn id="21" dur="2000"/>
                                        <p:tgtEl>
                                          <p:spTgt spid="3">
                                            <p:txEl>
                                              <p:pRg st="4" end="4"/>
                                            </p:txEl>
                                          </p:spTgt>
                                        </p:tgtEl>
                                      </p:cBhvr>
                                    </p:animEffect>
                                  </p:childTnLst>
                                </p:cTn>
                              </p:par>
                            </p:childTnLst>
                          </p:cTn>
                        </p:par>
                        <p:par>
                          <p:cTn id="22" fill="hold">
                            <p:stCondLst>
                              <p:cond delay="6500"/>
                            </p:stCondLst>
                            <p:childTnLst>
                              <p:par>
                                <p:cTn id="23" presetID="21" presetClass="entr" presetSubtype="1" fill="hold" grpId="0" nodeType="after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heel(1)">
                                      <p:cBhvr>
                                        <p:cTn id="25"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571500"/>
            <a:ext cx="5562600" cy="5715000"/>
          </a:xfrm>
        </p:spPr>
        <p:txBody>
          <a:bodyPr/>
          <a:lstStyle/>
          <a:p>
            <a:r>
              <a:rPr lang="en-US" dirty="0" smtClean="0"/>
              <a:t>  </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094233"/>
            <a:ext cx="6934200" cy="5311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959004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04800" y="533400"/>
            <a:ext cx="6019800" cy="838200"/>
          </a:xfrm>
        </p:spPr>
        <p:txBody>
          <a:bodyPr/>
          <a:lstStyle/>
          <a:p>
            <a:pPr algn="l"/>
            <a:r>
              <a:rPr lang="en-US" b="1" dirty="0" smtClean="0"/>
              <a:t>Advantages:</a:t>
            </a:r>
            <a:endParaRPr lang="en-US" b="1" dirty="0"/>
          </a:p>
        </p:txBody>
      </p:sp>
      <p:sp>
        <p:nvSpPr>
          <p:cNvPr id="2" name="Subtitle 1"/>
          <p:cNvSpPr>
            <a:spLocks noGrp="1"/>
          </p:cNvSpPr>
          <p:nvPr>
            <p:ph type="subTitle" idx="1"/>
          </p:nvPr>
        </p:nvSpPr>
        <p:spPr>
          <a:xfrm>
            <a:off x="304800" y="1905000"/>
            <a:ext cx="6019800" cy="3581400"/>
          </a:xfrm>
        </p:spPr>
        <p:txBody>
          <a:bodyPr>
            <a:normAutofit/>
          </a:bodyPr>
          <a:lstStyle/>
          <a:p>
            <a:pPr marL="342900" indent="-342900" algn="l">
              <a:buFont typeface="Wingdings" pitchFamily="2" charset="2"/>
              <a:buChar char="Ø"/>
            </a:pPr>
            <a:r>
              <a:rPr lang="en-US" sz="2000" dirty="0" smtClean="0"/>
              <a:t>Vacuum tubes were the only electric component available during those days.</a:t>
            </a:r>
          </a:p>
          <a:p>
            <a:pPr marL="342900" indent="-342900" algn="l">
              <a:buFont typeface="Wingdings" pitchFamily="2" charset="2"/>
              <a:buChar char="Ø"/>
            </a:pPr>
            <a:r>
              <a:rPr lang="en-US" sz="2000" dirty="0" smtClean="0"/>
              <a:t>Vacuum tube technology made possible to make electric digital computers.</a:t>
            </a:r>
          </a:p>
          <a:p>
            <a:pPr marL="342900" indent="-342900" algn="l">
              <a:buFont typeface="Wingdings" pitchFamily="2" charset="2"/>
              <a:buChar char="Ø"/>
            </a:pPr>
            <a:r>
              <a:rPr lang="en-US" sz="2000" dirty="0" smtClean="0"/>
              <a:t>These computers could calculate data in millisecond</a:t>
            </a:r>
            <a:r>
              <a:rPr lang="en-US" sz="2000" dirty="0"/>
              <a:t>.</a:t>
            </a:r>
            <a:r>
              <a:rPr lang="en-US" sz="2000" dirty="0" smtClean="0"/>
              <a:t> </a:t>
            </a:r>
            <a:endParaRPr lang="en-US" sz="2000" dirty="0"/>
          </a:p>
        </p:txBody>
      </p:sp>
    </p:spTree>
    <p:extLst>
      <p:ext uri="{BB962C8B-B14F-4D97-AF65-F5344CB8AC3E}">
        <p14:creationId xmlns:p14="http://schemas.microsoft.com/office/powerpoint/2010/main" val="194840768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par>
                          <p:cTn id="8" fill="hold">
                            <p:stCondLst>
                              <p:cond delay="500"/>
                            </p:stCondLst>
                            <p:childTnLst>
                              <p:par>
                                <p:cTn id="9" presetID="26" presetClass="entr" presetSubtype="0"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wipe(down)">
                                      <p:cBhvr>
                                        <p:cTn id="11" dur="580">
                                          <p:stCondLst>
                                            <p:cond delay="0"/>
                                          </p:stCondLst>
                                        </p:cTn>
                                        <p:tgtEl>
                                          <p:spTgt spid="2">
                                            <p:txEl>
                                              <p:pRg st="0" end="0"/>
                                            </p:txEl>
                                          </p:spTgt>
                                        </p:tgtEl>
                                      </p:cBhvr>
                                    </p:animEffect>
                                    <p:anim calcmode="lin" valueType="num">
                                      <p:cBhvr>
                                        <p:cTn id="12"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7" dur="26">
                                          <p:stCondLst>
                                            <p:cond delay="650"/>
                                          </p:stCondLst>
                                        </p:cTn>
                                        <p:tgtEl>
                                          <p:spTgt spid="2">
                                            <p:txEl>
                                              <p:pRg st="0" end="0"/>
                                            </p:txEl>
                                          </p:spTgt>
                                        </p:tgtEl>
                                      </p:cBhvr>
                                      <p:to x="100000" y="60000"/>
                                    </p:animScale>
                                    <p:animScale>
                                      <p:cBhvr>
                                        <p:cTn id="18" dur="166" decel="50000">
                                          <p:stCondLst>
                                            <p:cond delay="676"/>
                                          </p:stCondLst>
                                        </p:cTn>
                                        <p:tgtEl>
                                          <p:spTgt spid="2">
                                            <p:txEl>
                                              <p:pRg st="0" end="0"/>
                                            </p:txEl>
                                          </p:spTgt>
                                        </p:tgtEl>
                                      </p:cBhvr>
                                      <p:to x="100000" y="100000"/>
                                    </p:animScale>
                                    <p:animScale>
                                      <p:cBhvr>
                                        <p:cTn id="19" dur="26">
                                          <p:stCondLst>
                                            <p:cond delay="1312"/>
                                          </p:stCondLst>
                                        </p:cTn>
                                        <p:tgtEl>
                                          <p:spTgt spid="2">
                                            <p:txEl>
                                              <p:pRg st="0" end="0"/>
                                            </p:txEl>
                                          </p:spTgt>
                                        </p:tgtEl>
                                      </p:cBhvr>
                                      <p:to x="100000" y="80000"/>
                                    </p:animScale>
                                    <p:animScale>
                                      <p:cBhvr>
                                        <p:cTn id="20" dur="166" decel="50000">
                                          <p:stCondLst>
                                            <p:cond delay="1338"/>
                                          </p:stCondLst>
                                        </p:cTn>
                                        <p:tgtEl>
                                          <p:spTgt spid="2">
                                            <p:txEl>
                                              <p:pRg st="0" end="0"/>
                                            </p:txEl>
                                          </p:spTgt>
                                        </p:tgtEl>
                                      </p:cBhvr>
                                      <p:to x="100000" y="100000"/>
                                    </p:animScale>
                                    <p:animScale>
                                      <p:cBhvr>
                                        <p:cTn id="21" dur="26">
                                          <p:stCondLst>
                                            <p:cond delay="1642"/>
                                          </p:stCondLst>
                                        </p:cTn>
                                        <p:tgtEl>
                                          <p:spTgt spid="2">
                                            <p:txEl>
                                              <p:pRg st="0" end="0"/>
                                            </p:txEl>
                                          </p:spTgt>
                                        </p:tgtEl>
                                      </p:cBhvr>
                                      <p:to x="100000" y="90000"/>
                                    </p:animScale>
                                    <p:animScale>
                                      <p:cBhvr>
                                        <p:cTn id="22" dur="166" decel="50000">
                                          <p:stCondLst>
                                            <p:cond delay="1668"/>
                                          </p:stCondLst>
                                        </p:cTn>
                                        <p:tgtEl>
                                          <p:spTgt spid="2">
                                            <p:txEl>
                                              <p:pRg st="0" end="0"/>
                                            </p:txEl>
                                          </p:spTgt>
                                        </p:tgtEl>
                                      </p:cBhvr>
                                      <p:to x="100000" y="100000"/>
                                    </p:animScale>
                                    <p:animScale>
                                      <p:cBhvr>
                                        <p:cTn id="23" dur="26">
                                          <p:stCondLst>
                                            <p:cond delay="1808"/>
                                          </p:stCondLst>
                                        </p:cTn>
                                        <p:tgtEl>
                                          <p:spTgt spid="2">
                                            <p:txEl>
                                              <p:pRg st="0" end="0"/>
                                            </p:txEl>
                                          </p:spTgt>
                                        </p:tgtEl>
                                      </p:cBhvr>
                                      <p:to x="100000" y="95000"/>
                                    </p:animScale>
                                    <p:animScale>
                                      <p:cBhvr>
                                        <p:cTn id="24" dur="166" decel="50000">
                                          <p:stCondLst>
                                            <p:cond delay="1834"/>
                                          </p:stCondLst>
                                        </p:cTn>
                                        <p:tgtEl>
                                          <p:spTgt spid="2">
                                            <p:txEl>
                                              <p:pRg st="0" end="0"/>
                                            </p:txEl>
                                          </p:spTgt>
                                        </p:tgtEl>
                                      </p:cBhvr>
                                      <p:to x="100000" y="100000"/>
                                    </p:animScale>
                                  </p:childTnLst>
                                </p:cTn>
                              </p:par>
                            </p:childTnLst>
                          </p:cTn>
                        </p:par>
                        <p:par>
                          <p:cTn id="25" fill="hold">
                            <p:stCondLst>
                              <p:cond delay="2500"/>
                            </p:stCondLst>
                            <p:childTnLst>
                              <p:par>
                                <p:cTn id="26" presetID="26" presetClass="entr" presetSubtype="0" fill="hold" grpId="0" nodeType="afterEffect">
                                  <p:stCondLst>
                                    <p:cond delay="0"/>
                                  </p:stCondLst>
                                  <p:childTnLst>
                                    <p:set>
                                      <p:cBhvr>
                                        <p:cTn id="27" dur="1" fill="hold">
                                          <p:stCondLst>
                                            <p:cond delay="0"/>
                                          </p:stCondLst>
                                        </p:cTn>
                                        <p:tgtEl>
                                          <p:spTgt spid="2">
                                            <p:txEl>
                                              <p:pRg st="1" end="1"/>
                                            </p:txEl>
                                          </p:spTgt>
                                        </p:tgtEl>
                                        <p:attrNameLst>
                                          <p:attrName>style.visibility</p:attrName>
                                        </p:attrNameLst>
                                      </p:cBhvr>
                                      <p:to>
                                        <p:strVal val="visible"/>
                                      </p:to>
                                    </p:set>
                                    <p:animEffect transition="in" filter="wipe(down)">
                                      <p:cBhvr>
                                        <p:cTn id="28" dur="580">
                                          <p:stCondLst>
                                            <p:cond delay="0"/>
                                          </p:stCondLst>
                                        </p:cTn>
                                        <p:tgtEl>
                                          <p:spTgt spid="2">
                                            <p:txEl>
                                              <p:pRg st="1" end="1"/>
                                            </p:txEl>
                                          </p:spTgt>
                                        </p:tgtEl>
                                      </p:cBhvr>
                                    </p:animEffect>
                                    <p:anim calcmode="lin" valueType="num">
                                      <p:cBhvr>
                                        <p:cTn id="29"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4" dur="26">
                                          <p:stCondLst>
                                            <p:cond delay="650"/>
                                          </p:stCondLst>
                                        </p:cTn>
                                        <p:tgtEl>
                                          <p:spTgt spid="2">
                                            <p:txEl>
                                              <p:pRg st="1" end="1"/>
                                            </p:txEl>
                                          </p:spTgt>
                                        </p:tgtEl>
                                      </p:cBhvr>
                                      <p:to x="100000" y="60000"/>
                                    </p:animScale>
                                    <p:animScale>
                                      <p:cBhvr>
                                        <p:cTn id="35" dur="166" decel="50000">
                                          <p:stCondLst>
                                            <p:cond delay="676"/>
                                          </p:stCondLst>
                                        </p:cTn>
                                        <p:tgtEl>
                                          <p:spTgt spid="2">
                                            <p:txEl>
                                              <p:pRg st="1" end="1"/>
                                            </p:txEl>
                                          </p:spTgt>
                                        </p:tgtEl>
                                      </p:cBhvr>
                                      <p:to x="100000" y="100000"/>
                                    </p:animScale>
                                    <p:animScale>
                                      <p:cBhvr>
                                        <p:cTn id="36" dur="26">
                                          <p:stCondLst>
                                            <p:cond delay="1312"/>
                                          </p:stCondLst>
                                        </p:cTn>
                                        <p:tgtEl>
                                          <p:spTgt spid="2">
                                            <p:txEl>
                                              <p:pRg st="1" end="1"/>
                                            </p:txEl>
                                          </p:spTgt>
                                        </p:tgtEl>
                                      </p:cBhvr>
                                      <p:to x="100000" y="80000"/>
                                    </p:animScale>
                                    <p:animScale>
                                      <p:cBhvr>
                                        <p:cTn id="37" dur="166" decel="50000">
                                          <p:stCondLst>
                                            <p:cond delay="1338"/>
                                          </p:stCondLst>
                                        </p:cTn>
                                        <p:tgtEl>
                                          <p:spTgt spid="2">
                                            <p:txEl>
                                              <p:pRg st="1" end="1"/>
                                            </p:txEl>
                                          </p:spTgt>
                                        </p:tgtEl>
                                      </p:cBhvr>
                                      <p:to x="100000" y="100000"/>
                                    </p:animScale>
                                    <p:animScale>
                                      <p:cBhvr>
                                        <p:cTn id="38" dur="26">
                                          <p:stCondLst>
                                            <p:cond delay="1642"/>
                                          </p:stCondLst>
                                        </p:cTn>
                                        <p:tgtEl>
                                          <p:spTgt spid="2">
                                            <p:txEl>
                                              <p:pRg st="1" end="1"/>
                                            </p:txEl>
                                          </p:spTgt>
                                        </p:tgtEl>
                                      </p:cBhvr>
                                      <p:to x="100000" y="90000"/>
                                    </p:animScale>
                                    <p:animScale>
                                      <p:cBhvr>
                                        <p:cTn id="39" dur="166" decel="50000">
                                          <p:stCondLst>
                                            <p:cond delay="1668"/>
                                          </p:stCondLst>
                                        </p:cTn>
                                        <p:tgtEl>
                                          <p:spTgt spid="2">
                                            <p:txEl>
                                              <p:pRg st="1" end="1"/>
                                            </p:txEl>
                                          </p:spTgt>
                                        </p:tgtEl>
                                      </p:cBhvr>
                                      <p:to x="100000" y="100000"/>
                                    </p:animScale>
                                    <p:animScale>
                                      <p:cBhvr>
                                        <p:cTn id="40" dur="26">
                                          <p:stCondLst>
                                            <p:cond delay="1808"/>
                                          </p:stCondLst>
                                        </p:cTn>
                                        <p:tgtEl>
                                          <p:spTgt spid="2">
                                            <p:txEl>
                                              <p:pRg st="1" end="1"/>
                                            </p:txEl>
                                          </p:spTgt>
                                        </p:tgtEl>
                                      </p:cBhvr>
                                      <p:to x="100000" y="95000"/>
                                    </p:animScale>
                                    <p:animScale>
                                      <p:cBhvr>
                                        <p:cTn id="41" dur="166" decel="50000">
                                          <p:stCondLst>
                                            <p:cond delay="1834"/>
                                          </p:stCondLst>
                                        </p:cTn>
                                        <p:tgtEl>
                                          <p:spTgt spid="2">
                                            <p:txEl>
                                              <p:pRg st="1" end="1"/>
                                            </p:txEl>
                                          </p:spTgt>
                                        </p:tgtEl>
                                      </p:cBhvr>
                                      <p:to x="100000" y="100000"/>
                                    </p:animScale>
                                  </p:childTnLst>
                                </p:cTn>
                              </p:par>
                            </p:childTnLst>
                          </p:cTn>
                        </p:par>
                        <p:par>
                          <p:cTn id="42" fill="hold">
                            <p:stCondLst>
                              <p:cond delay="4500"/>
                            </p:stCondLst>
                            <p:childTnLst>
                              <p:par>
                                <p:cTn id="43" presetID="26" presetClass="entr" presetSubtype="0" fill="hold" grpId="0" nodeType="afterEffect">
                                  <p:stCondLst>
                                    <p:cond delay="0"/>
                                  </p:stCondLst>
                                  <p:childTnLst>
                                    <p:set>
                                      <p:cBhvr>
                                        <p:cTn id="44" dur="1" fill="hold">
                                          <p:stCondLst>
                                            <p:cond delay="0"/>
                                          </p:stCondLst>
                                        </p:cTn>
                                        <p:tgtEl>
                                          <p:spTgt spid="2">
                                            <p:txEl>
                                              <p:pRg st="2" end="2"/>
                                            </p:txEl>
                                          </p:spTgt>
                                        </p:tgtEl>
                                        <p:attrNameLst>
                                          <p:attrName>style.visibility</p:attrName>
                                        </p:attrNameLst>
                                      </p:cBhvr>
                                      <p:to>
                                        <p:strVal val="visible"/>
                                      </p:to>
                                    </p:set>
                                    <p:animEffect transition="in" filter="wipe(down)">
                                      <p:cBhvr>
                                        <p:cTn id="45" dur="580">
                                          <p:stCondLst>
                                            <p:cond delay="0"/>
                                          </p:stCondLst>
                                        </p:cTn>
                                        <p:tgtEl>
                                          <p:spTgt spid="2">
                                            <p:txEl>
                                              <p:pRg st="2" end="2"/>
                                            </p:txEl>
                                          </p:spTgt>
                                        </p:tgtEl>
                                      </p:cBhvr>
                                    </p:animEffect>
                                    <p:anim calcmode="lin" valueType="num">
                                      <p:cBhvr>
                                        <p:cTn id="46"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51" dur="26">
                                          <p:stCondLst>
                                            <p:cond delay="650"/>
                                          </p:stCondLst>
                                        </p:cTn>
                                        <p:tgtEl>
                                          <p:spTgt spid="2">
                                            <p:txEl>
                                              <p:pRg st="2" end="2"/>
                                            </p:txEl>
                                          </p:spTgt>
                                        </p:tgtEl>
                                      </p:cBhvr>
                                      <p:to x="100000" y="60000"/>
                                    </p:animScale>
                                    <p:animScale>
                                      <p:cBhvr>
                                        <p:cTn id="52" dur="166" decel="50000">
                                          <p:stCondLst>
                                            <p:cond delay="676"/>
                                          </p:stCondLst>
                                        </p:cTn>
                                        <p:tgtEl>
                                          <p:spTgt spid="2">
                                            <p:txEl>
                                              <p:pRg st="2" end="2"/>
                                            </p:txEl>
                                          </p:spTgt>
                                        </p:tgtEl>
                                      </p:cBhvr>
                                      <p:to x="100000" y="100000"/>
                                    </p:animScale>
                                    <p:animScale>
                                      <p:cBhvr>
                                        <p:cTn id="53" dur="26">
                                          <p:stCondLst>
                                            <p:cond delay="1312"/>
                                          </p:stCondLst>
                                        </p:cTn>
                                        <p:tgtEl>
                                          <p:spTgt spid="2">
                                            <p:txEl>
                                              <p:pRg st="2" end="2"/>
                                            </p:txEl>
                                          </p:spTgt>
                                        </p:tgtEl>
                                      </p:cBhvr>
                                      <p:to x="100000" y="80000"/>
                                    </p:animScale>
                                    <p:animScale>
                                      <p:cBhvr>
                                        <p:cTn id="54" dur="166" decel="50000">
                                          <p:stCondLst>
                                            <p:cond delay="1338"/>
                                          </p:stCondLst>
                                        </p:cTn>
                                        <p:tgtEl>
                                          <p:spTgt spid="2">
                                            <p:txEl>
                                              <p:pRg st="2" end="2"/>
                                            </p:txEl>
                                          </p:spTgt>
                                        </p:tgtEl>
                                      </p:cBhvr>
                                      <p:to x="100000" y="100000"/>
                                    </p:animScale>
                                    <p:animScale>
                                      <p:cBhvr>
                                        <p:cTn id="55" dur="26">
                                          <p:stCondLst>
                                            <p:cond delay="1642"/>
                                          </p:stCondLst>
                                        </p:cTn>
                                        <p:tgtEl>
                                          <p:spTgt spid="2">
                                            <p:txEl>
                                              <p:pRg st="2" end="2"/>
                                            </p:txEl>
                                          </p:spTgt>
                                        </p:tgtEl>
                                      </p:cBhvr>
                                      <p:to x="100000" y="90000"/>
                                    </p:animScale>
                                    <p:animScale>
                                      <p:cBhvr>
                                        <p:cTn id="56" dur="166" decel="50000">
                                          <p:stCondLst>
                                            <p:cond delay="1668"/>
                                          </p:stCondLst>
                                        </p:cTn>
                                        <p:tgtEl>
                                          <p:spTgt spid="2">
                                            <p:txEl>
                                              <p:pRg st="2" end="2"/>
                                            </p:txEl>
                                          </p:spTgt>
                                        </p:tgtEl>
                                      </p:cBhvr>
                                      <p:to x="100000" y="100000"/>
                                    </p:animScale>
                                    <p:animScale>
                                      <p:cBhvr>
                                        <p:cTn id="57" dur="26">
                                          <p:stCondLst>
                                            <p:cond delay="1808"/>
                                          </p:stCondLst>
                                        </p:cTn>
                                        <p:tgtEl>
                                          <p:spTgt spid="2">
                                            <p:txEl>
                                              <p:pRg st="2" end="2"/>
                                            </p:txEl>
                                          </p:spTgt>
                                        </p:tgtEl>
                                      </p:cBhvr>
                                      <p:to x="100000" y="95000"/>
                                    </p:animScale>
                                    <p:animScale>
                                      <p:cBhvr>
                                        <p:cTn id="58" dur="166" decel="50000">
                                          <p:stCondLst>
                                            <p:cond delay="1834"/>
                                          </p:stCondLst>
                                        </p:cTn>
                                        <p:tgtEl>
                                          <p:spTgt spid="2">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5638800" cy="1143000"/>
          </a:xfrm>
        </p:spPr>
        <p:txBody>
          <a:bodyPr/>
          <a:lstStyle/>
          <a:p>
            <a:pPr algn="l"/>
            <a:r>
              <a:rPr lang="en-US" b="1" dirty="0" smtClean="0"/>
              <a:t>Disadvantages:</a:t>
            </a:r>
            <a:endParaRPr lang="en-US" b="1" dirty="0"/>
          </a:p>
        </p:txBody>
      </p:sp>
      <p:sp>
        <p:nvSpPr>
          <p:cNvPr id="3" name="Text Placeholder 2"/>
          <p:cNvSpPr>
            <a:spLocks noGrp="1"/>
          </p:cNvSpPr>
          <p:nvPr>
            <p:ph type="body" idx="1"/>
          </p:nvPr>
        </p:nvSpPr>
        <p:spPr>
          <a:xfrm>
            <a:off x="457200" y="2133600"/>
            <a:ext cx="6019800" cy="3505200"/>
          </a:xfrm>
        </p:spPr>
        <p:txBody>
          <a:bodyPr>
            <a:noAutofit/>
          </a:bodyPr>
          <a:lstStyle/>
          <a:p>
            <a:pPr marL="342900" indent="-342900" algn="l">
              <a:buFont typeface="Wingdings" pitchFamily="2" charset="2"/>
              <a:buChar char="Ø"/>
            </a:pPr>
            <a:r>
              <a:rPr lang="en-US" sz="2000" dirty="0"/>
              <a:t>The computers were very large in size.</a:t>
            </a:r>
          </a:p>
          <a:p>
            <a:pPr marL="342900" indent="-342900" algn="l">
              <a:buFont typeface="Wingdings" pitchFamily="2" charset="2"/>
              <a:buChar char="Ø"/>
            </a:pPr>
            <a:r>
              <a:rPr lang="en-US" sz="2000" dirty="0"/>
              <a:t>They consumed a large amount of </a:t>
            </a:r>
            <a:r>
              <a:rPr lang="en-US" sz="2000" dirty="0" smtClean="0"/>
              <a:t>energy.</a:t>
            </a:r>
          </a:p>
          <a:p>
            <a:pPr marL="342900" indent="-342900" algn="l">
              <a:buFont typeface="Wingdings" pitchFamily="2" charset="2"/>
              <a:buChar char="Ø"/>
            </a:pPr>
            <a:r>
              <a:rPr lang="en-US" sz="2000" dirty="0" smtClean="0"/>
              <a:t>They </a:t>
            </a:r>
            <a:r>
              <a:rPr lang="en-US" sz="2000" dirty="0"/>
              <a:t>heated very soon due to thousands of vacuum tubes.</a:t>
            </a:r>
          </a:p>
          <a:p>
            <a:pPr marL="342900" indent="-342900" algn="l">
              <a:buFont typeface="Wingdings" pitchFamily="2" charset="2"/>
              <a:buChar char="Ø"/>
            </a:pPr>
            <a:r>
              <a:rPr lang="en-US" sz="2000" dirty="0"/>
              <a:t>They were not very reliable.</a:t>
            </a:r>
          </a:p>
          <a:p>
            <a:pPr marL="342900" indent="-342900" algn="l">
              <a:buFont typeface="Wingdings" pitchFamily="2" charset="2"/>
              <a:buChar char="Ø"/>
            </a:pPr>
            <a:r>
              <a:rPr lang="en-US" sz="2000" dirty="0"/>
              <a:t>Air conditioning was required.</a:t>
            </a:r>
          </a:p>
          <a:p>
            <a:pPr marL="342900" indent="-342900" algn="l">
              <a:buFont typeface="Wingdings" pitchFamily="2" charset="2"/>
              <a:buChar char="Ø"/>
            </a:pPr>
            <a:r>
              <a:rPr lang="en-US" sz="2000" dirty="0"/>
              <a:t>Constant maintenance was required.</a:t>
            </a:r>
          </a:p>
          <a:p>
            <a:pPr marL="342900" indent="-342900" algn="l">
              <a:buFont typeface="Wingdings" pitchFamily="2" charset="2"/>
              <a:buChar char="Ø"/>
            </a:pPr>
            <a:r>
              <a:rPr lang="en-US" sz="2000" dirty="0"/>
              <a:t>Non-portable.</a:t>
            </a:r>
          </a:p>
          <a:p>
            <a:pPr marL="342900" indent="-342900" algn="l">
              <a:buFont typeface="Wingdings" pitchFamily="2" charset="2"/>
              <a:buChar char="Ø"/>
            </a:pPr>
            <a:r>
              <a:rPr lang="en-US" sz="2000" dirty="0"/>
              <a:t>Costly commercial production.</a:t>
            </a:r>
          </a:p>
          <a:p>
            <a:pPr marL="342900" indent="-342900" algn="l">
              <a:buFont typeface="Wingdings" pitchFamily="2" charset="2"/>
              <a:buChar char="Ø"/>
            </a:pPr>
            <a:endParaRPr lang="en-US" sz="2000" dirty="0"/>
          </a:p>
        </p:txBody>
      </p:sp>
    </p:spTree>
    <p:extLst>
      <p:ext uri="{BB962C8B-B14F-4D97-AF65-F5344CB8AC3E}">
        <p14:creationId xmlns:p14="http://schemas.microsoft.com/office/powerpoint/2010/main" val="416140781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heel(1)">
                                      <p:cBhvr>
                                        <p:cTn id="11" dur="2000"/>
                                        <p:tgtEl>
                                          <p:spTgt spid="3">
                                            <p:txEl>
                                              <p:pRg st="0" end="0"/>
                                            </p:txEl>
                                          </p:spTgt>
                                        </p:tgtEl>
                                      </p:cBhvr>
                                    </p:animEffect>
                                  </p:childTnLst>
                                </p:cTn>
                              </p:par>
                            </p:childTnLst>
                          </p:cTn>
                        </p:par>
                        <p:par>
                          <p:cTn id="12" fill="hold">
                            <p:stCondLst>
                              <p:cond delay="4000"/>
                            </p:stCondLst>
                            <p:childTnLst>
                              <p:par>
                                <p:cTn id="13" presetID="21" presetClass="entr" presetSubtype="1"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1)">
                                      <p:cBhvr>
                                        <p:cTn id="15" dur="2000"/>
                                        <p:tgtEl>
                                          <p:spTgt spid="3">
                                            <p:txEl>
                                              <p:pRg st="1" end="1"/>
                                            </p:txEl>
                                          </p:spTgt>
                                        </p:tgtEl>
                                      </p:cBhvr>
                                    </p:animEffect>
                                  </p:childTnLst>
                                </p:cTn>
                              </p:par>
                            </p:childTnLst>
                          </p:cTn>
                        </p:par>
                        <p:par>
                          <p:cTn id="16" fill="hold">
                            <p:stCondLst>
                              <p:cond delay="6000"/>
                            </p:stCondLst>
                            <p:childTnLst>
                              <p:par>
                                <p:cTn id="17" presetID="21" presetClass="entr" presetSubtype="1"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heel(1)">
                                      <p:cBhvr>
                                        <p:cTn id="19" dur="2000"/>
                                        <p:tgtEl>
                                          <p:spTgt spid="3">
                                            <p:txEl>
                                              <p:pRg st="2" end="2"/>
                                            </p:txEl>
                                          </p:spTgt>
                                        </p:tgtEl>
                                      </p:cBhvr>
                                    </p:animEffect>
                                  </p:childTnLst>
                                </p:cTn>
                              </p:par>
                            </p:childTnLst>
                          </p:cTn>
                        </p:par>
                        <p:par>
                          <p:cTn id="20" fill="hold">
                            <p:stCondLst>
                              <p:cond delay="8000"/>
                            </p:stCondLst>
                            <p:childTnLst>
                              <p:par>
                                <p:cTn id="21" presetID="21" presetClass="entr" presetSubtype="1"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heel(1)">
                                      <p:cBhvr>
                                        <p:cTn id="23" dur="2000"/>
                                        <p:tgtEl>
                                          <p:spTgt spid="3">
                                            <p:txEl>
                                              <p:pRg st="3" end="3"/>
                                            </p:txEl>
                                          </p:spTgt>
                                        </p:tgtEl>
                                      </p:cBhvr>
                                    </p:animEffect>
                                  </p:childTnLst>
                                </p:cTn>
                              </p:par>
                            </p:childTnLst>
                          </p:cTn>
                        </p:par>
                        <p:par>
                          <p:cTn id="24" fill="hold">
                            <p:stCondLst>
                              <p:cond delay="10000"/>
                            </p:stCondLst>
                            <p:childTnLst>
                              <p:par>
                                <p:cTn id="25" presetID="21" presetClass="entr" presetSubtype="1"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000"/>
                                        <p:tgtEl>
                                          <p:spTgt spid="3">
                                            <p:txEl>
                                              <p:pRg st="4" end="4"/>
                                            </p:txEl>
                                          </p:spTgt>
                                        </p:tgtEl>
                                      </p:cBhvr>
                                    </p:animEffect>
                                  </p:childTnLst>
                                </p:cTn>
                              </p:par>
                            </p:childTnLst>
                          </p:cTn>
                        </p:par>
                        <p:par>
                          <p:cTn id="28" fill="hold">
                            <p:stCondLst>
                              <p:cond delay="12000"/>
                            </p:stCondLst>
                            <p:childTnLst>
                              <p:par>
                                <p:cTn id="29" presetID="21" presetClass="entr" presetSubtype="1"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wheel(1)">
                                      <p:cBhvr>
                                        <p:cTn id="31" dur="2000"/>
                                        <p:tgtEl>
                                          <p:spTgt spid="3">
                                            <p:txEl>
                                              <p:pRg st="5" end="5"/>
                                            </p:txEl>
                                          </p:spTgt>
                                        </p:tgtEl>
                                      </p:cBhvr>
                                    </p:animEffect>
                                  </p:childTnLst>
                                </p:cTn>
                              </p:par>
                            </p:childTnLst>
                          </p:cTn>
                        </p:par>
                        <p:par>
                          <p:cTn id="32" fill="hold">
                            <p:stCondLst>
                              <p:cond delay="14000"/>
                            </p:stCondLst>
                            <p:childTnLst>
                              <p:par>
                                <p:cTn id="33" presetID="21" presetClass="entr" presetSubtype="1"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heel(1)">
                                      <p:cBhvr>
                                        <p:cTn id="35" dur="2000"/>
                                        <p:tgtEl>
                                          <p:spTgt spid="3">
                                            <p:txEl>
                                              <p:pRg st="6" end="6"/>
                                            </p:txEl>
                                          </p:spTgt>
                                        </p:tgtEl>
                                      </p:cBhvr>
                                    </p:animEffect>
                                  </p:childTnLst>
                                </p:cTn>
                              </p:par>
                            </p:childTnLst>
                          </p:cTn>
                        </p:par>
                        <p:par>
                          <p:cTn id="36" fill="hold">
                            <p:stCondLst>
                              <p:cond delay="16000"/>
                            </p:stCondLst>
                            <p:childTnLst>
                              <p:par>
                                <p:cTn id="37" presetID="21" presetClass="entr" presetSubtype="1" fill="hold" grpId="0"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wheel(1)">
                                      <p:cBhvr>
                                        <p:cTn id="39"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838200"/>
            <a:ext cx="5943600" cy="3733800"/>
          </a:xfrm>
        </p:spPr>
        <p:txBody>
          <a:bodyPr>
            <a:normAutofit/>
          </a:bodyPr>
          <a:lstStyle/>
          <a:p>
            <a:pPr marL="342900" indent="-342900" algn="l">
              <a:buFont typeface="Wingdings" pitchFamily="2" charset="2"/>
              <a:buChar char="Ø"/>
            </a:pPr>
            <a:r>
              <a:rPr lang="en-US" sz="2000" dirty="0"/>
              <a:t>Limited commercial use.</a:t>
            </a:r>
          </a:p>
          <a:p>
            <a:pPr marL="342900" indent="-342900" algn="l">
              <a:buFont typeface="Wingdings" pitchFamily="2" charset="2"/>
              <a:buChar char="Ø"/>
            </a:pPr>
            <a:r>
              <a:rPr lang="en-US" sz="2000" dirty="0"/>
              <a:t>Very slow speed.</a:t>
            </a:r>
          </a:p>
          <a:p>
            <a:pPr marL="342900" indent="-342900" algn="l">
              <a:buFont typeface="Wingdings" pitchFamily="2" charset="2"/>
              <a:buChar char="Ø"/>
            </a:pPr>
            <a:r>
              <a:rPr lang="en-US" sz="2000" dirty="0"/>
              <a:t>Limited programming capabilities.</a:t>
            </a:r>
          </a:p>
          <a:p>
            <a:pPr marL="342900" indent="-342900" algn="l">
              <a:buFont typeface="Wingdings" pitchFamily="2" charset="2"/>
              <a:buChar char="Ø"/>
            </a:pPr>
            <a:r>
              <a:rPr lang="en-US" sz="2000" dirty="0"/>
              <a:t>Used machine language only.</a:t>
            </a:r>
          </a:p>
          <a:p>
            <a:pPr marL="342900" indent="-342900" algn="l">
              <a:buFont typeface="Wingdings" pitchFamily="2" charset="2"/>
              <a:buChar char="Ø"/>
            </a:pPr>
            <a:r>
              <a:rPr lang="en-US" sz="2000" dirty="0"/>
              <a:t>Used magnetic drums which provide very less data storage.</a:t>
            </a:r>
          </a:p>
          <a:p>
            <a:endParaRPr lang="en-US" sz="2000" dirty="0"/>
          </a:p>
        </p:txBody>
      </p:sp>
    </p:spTree>
    <p:extLst>
      <p:ext uri="{BB962C8B-B14F-4D97-AF65-F5344CB8AC3E}">
        <p14:creationId xmlns:p14="http://schemas.microsoft.com/office/powerpoint/2010/main" val="218088169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heel(1)">
                                      <p:cBhvr>
                                        <p:cTn id="11" dur="2000"/>
                                        <p:tgtEl>
                                          <p:spTgt spid="3">
                                            <p:txEl>
                                              <p:pRg st="1" end="1"/>
                                            </p:txEl>
                                          </p:spTgt>
                                        </p:tgtEl>
                                      </p:cBhvr>
                                    </p:animEffect>
                                  </p:childTnLst>
                                </p:cTn>
                              </p:par>
                            </p:childTnLst>
                          </p:cTn>
                        </p:par>
                        <p:par>
                          <p:cTn id="12" fill="hold">
                            <p:stCondLst>
                              <p:cond delay="4000"/>
                            </p:stCondLst>
                            <p:childTnLst>
                              <p:par>
                                <p:cTn id="13" presetID="21" presetClass="entr" presetSubtype="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heel(1)">
                                      <p:cBhvr>
                                        <p:cTn id="15" dur="2000"/>
                                        <p:tgtEl>
                                          <p:spTgt spid="3">
                                            <p:txEl>
                                              <p:pRg st="2" end="2"/>
                                            </p:txEl>
                                          </p:spTgt>
                                        </p:tgtEl>
                                      </p:cBhvr>
                                    </p:animEffect>
                                  </p:childTnLst>
                                </p:cTn>
                              </p:par>
                            </p:childTnLst>
                          </p:cTn>
                        </p:par>
                        <p:par>
                          <p:cTn id="16" fill="hold">
                            <p:stCondLst>
                              <p:cond delay="6000"/>
                            </p:stCondLst>
                            <p:childTnLst>
                              <p:par>
                                <p:cTn id="17" presetID="21" presetClass="entr" presetSubtype="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heel(1)">
                                      <p:cBhvr>
                                        <p:cTn id="19" dur="2000"/>
                                        <p:tgtEl>
                                          <p:spTgt spid="3">
                                            <p:txEl>
                                              <p:pRg st="3" end="3"/>
                                            </p:txEl>
                                          </p:spTgt>
                                        </p:tgtEl>
                                      </p:cBhvr>
                                    </p:animEffect>
                                  </p:childTnLst>
                                </p:cTn>
                              </p:par>
                            </p:childTnLst>
                          </p:cTn>
                        </p:par>
                        <p:par>
                          <p:cTn id="20" fill="hold">
                            <p:stCondLst>
                              <p:cond delay="8000"/>
                            </p:stCondLst>
                            <p:childTnLst>
                              <p:par>
                                <p:cTn id="21" presetID="21" presetClass="entr" presetSubtype="1"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heel(1)">
                                      <p:cBhvr>
                                        <p:cTn id="23"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5562600" cy="990600"/>
          </a:xfrm>
        </p:spPr>
        <p:txBody>
          <a:bodyPr>
            <a:normAutofit fontScale="90000"/>
          </a:bodyPr>
          <a:lstStyle/>
          <a:p>
            <a:pPr algn="l"/>
            <a:r>
              <a:rPr lang="en-US" b="1" dirty="0"/>
              <a:t>Second Generation </a:t>
            </a:r>
            <a:r>
              <a:rPr lang="en-US" b="1" dirty="0" smtClean="0"/>
              <a:t>of Computers </a:t>
            </a:r>
            <a:r>
              <a:rPr lang="en-US" b="1" dirty="0"/>
              <a:t>(1955-1964)</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133600"/>
            <a:ext cx="76962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662003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21" presetClass="entr" presetSubtype="4" fill="hold" nodeType="afterEffect">
                                  <p:stCondLst>
                                    <p:cond delay="0"/>
                                  </p:stCondLst>
                                  <p:childTnLst>
                                    <p:set>
                                      <p:cBhvr>
                                        <p:cTn id="10" dur="1" fill="hold">
                                          <p:stCondLst>
                                            <p:cond delay="0"/>
                                          </p:stCondLst>
                                        </p:cTn>
                                        <p:tgtEl>
                                          <p:spTgt spid="2050"/>
                                        </p:tgtEl>
                                        <p:attrNameLst>
                                          <p:attrName>style.visibility</p:attrName>
                                        </p:attrNameLst>
                                      </p:cBhvr>
                                      <p:to>
                                        <p:strVal val="visible"/>
                                      </p:to>
                                    </p:set>
                                    <p:animEffect transition="in" filter="wheel(4)">
                                      <p:cBhvr>
                                        <p:cTn id="11"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057400"/>
            <a:ext cx="6858000" cy="3048000"/>
          </a:xfrm>
        </p:spPr>
        <p:txBody>
          <a:bodyPr>
            <a:noAutofit/>
          </a:bodyPr>
          <a:lstStyle/>
          <a:p>
            <a:pPr algn="l"/>
            <a:r>
              <a:rPr lang="en-US" sz="2400" dirty="0">
                <a:solidFill>
                  <a:schemeClr val="tx1"/>
                </a:solidFill>
              </a:rPr>
              <a:t>The </a:t>
            </a:r>
            <a:r>
              <a:rPr lang="en-US" sz="2400" b="1" dirty="0">
                <a:solidFill>
                  <a:schemeClr val="tx1"/>
                </a:solidFill>
              </a:rPr>
              <a:t>second generation computers</a:t>
            </a:r>
            <a:r>
              <a:rPr lang="en-US" sz="2400" dirty="0">
                <a:solidFill>
                  <a:schemeClr val="tx1"/>
                </a:solidFill>
              </a:rPr>
              <a:t> used </a:t>
            </a:r>
            <a:r>
              <a:rPr lang="en-US" sz="2400" dirty="0">
                <a:solidFill>
                  <a:schemeClr val="tx1"/>
                </a:solidFill>
                <a:hlinkClick r:id="rId2" tooltip="Transistors Wikipedia"/>
              </a:rPr>
              <a:t>transistors</a:t>
            </a:r>
            <a:r>
              <a:rPr lang="en-US" sz="2400" dirty="0">
                <a:solidFill>
                  <a:schemeClr val="tx1"/>
                </a:solidFill>
              </a:rPr>
              <a:t>. </a:t>
            </a:r>
            <a:r>
              <a:rPr lang="en-US" sz="2400" dirty="0" smtClean="0">
                <a:solidFill>
                  <a:schemeClr val="tx1"/>
                </a:solidFill>
              </a:rPr>
              <a:t/>
            </a:r>
            <a:br>
              <a:rPr lang="en-US" sz="2400" dirty="0" smtClean="0">
                <a:solidFill>
                  <a:schemeClr val="tx1"/>
                </a:solidFill>
              </a:rPr>
            </a:br>
            <a:r>
              <a:rPr lang="en-US" sz="2400" dirty="0" smtClean="0">
                <a:solidFill>
                  <a:schemeClr val="tx1"/>
                </a:solidFill>
              </a:rPr>
              <a:t>The </a:t>
            </a:r>
            <a:r>
              <a:rPr lang="en-US" sz="2400" dirty="0">
                <a:solidFill>
                  <a:schemeClr val="tx1"/>
                </a:solidFill>
              </a:rPr>
              <a:t>scientists at Bell laboratories developed transistor in 1947. These scientists include John Barden, William Brattain and William Shockley. The size of the computers was decreased by replacing vacuum tubes with transistors. </a:t>
            </a: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b="1" dirty="0" smtClean="0">
                <a:solidFill>
                  <a:schemeClr val="tx1"/>
                </a:solidFill>
              </a:rPr>
              <a:t>The </a:t>
            </a:r>
            <a:r>
              <a:rPr lang="en-US" sz="2400" b="1" dirty="0">
                <a:solidFill>
                  <a:schemeClr val="tx1"/>
                </a:solidFill>
              </a:rPr>
              <a:t>examples </a:t>
            </a:r>
            <a:r>
              <a:rPr lang="en-US" sz="2400" dirty="0">
                <a:solidFill>
                  <a:schemeClr val="tx1"/>
                </a:solidFill>
              </a:rPr>
              <a:t>of second generation computers are </a:t>
            </a:r>
            <a:r>
              <a:rPr lang="en-US" sz="2400" b="1" dirty="0">
                <a:solidFill>
                  <a:schemeClr val="tx1"/>
                </a:solidFill>
              </a:rPr>
              <a:t>IBM 7094 series</a:t>
            </a:r>
            <a:r>
              <a:rPr lang="en-US" sz="2400" dirty="0">
                <a:solidFill>
                  <a:schemeClr val="tx1"/>
                </a:solidFill>
              </a:rPr>
              <a:t>, </a:t>
            </a:r>
            <a:r>
              <a:rPr lang="en-US" sz="2400" b="1" dirty="0">
                <a:solidFill>
                  <a:schemeClr val="tx1"/>
                </a:solidFill>
              </a:rPr>
              <a:t>IBM 1400 series</a:t>
            </a:r>
            <a:r>
              <a:rPr lang="en-US" sz="2400" dirty="0">
                <a:solidFill>
                  <a:schemeClr val="tx1"/>
                </a:solidFill>
              </a:rPr>
              <a:t> and </a:t>
            </a:r>
            <a:r>
              <a:rPr lang="en-US" sz="2400" b="1" dirty="0">
                <a:solidFill>
                  <a:schemeClr val="tx1"/>
                </a:solidFill>
              </a:rPr>
              <a:t>CDC 164</a:t>
            </a:r>
            <a:r>
              <a:rPr lang="en-US" sz="2400" dirty="0">
                <a:solidFill>
                  <a:schemeClr val="tx1"/>
                </a:solidFill>
              </a:rPr>
              <a:t> etc.</a:t>
            </a:r>
          </a:p>
        </p:txBody>
      </p:sp>
    </p:spTree>
    <p:extLst>
      <p:ext uri="{BB962C8B-B14F-4D97-AF65-F5344CB8AC3E}">
        <p14:creationId xmlns:p14="http://schemas.microsoft.com/office/powerpoint/2010/main" val="104329973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153</TotalTime>
  <Words>585</Words>
  <Application>Microsoft Office PowerPoint</Application>
  <PresentationFormat>On-screen Show (4:3)</PresentationFormat>
  <Paragraphs>88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Perspective</vt:lpstr>
      <vt:lpstr>PowerPoint Presentation</vt:lpstr>
      <vt:lpstr>Generations of Computer</vt:lpstr>
      <vt:lpstr>First generation of computer</vt:lpstr>
      <vt:lpstr>  </vt:lpstr>
      <vt:lpstr>Advantages:</vt:lpstr>
      <vt:lpstr>Disadvantages:</vt:lpstr>
      <vt:lpstr>PowerPoint Presentation</vt:lpstr>
      <vt:lpstr>Second Generation of Computers (1955-1964)</vt:lpstr>
      <vt:lpstr>The second generation computers used transistors.  The scientists at Bell laboratories developed transistor in 1947. These scientists include John Barden, William Brattain and William Shockley. The size of the computers was decreased by replacing vacuum tubes with transistors.   The examples of second generation computers are IBM 7094 series, IBM 1400 series and CDC 164 etc.</vt:lpstr>
      <vt:lpstr>Advantages:</vt:lpstr>
      <vt:lpstr>Disadvantages: </vt:lpstr>
      <vt:lpstr>Third Generation of Computers (1964-1975) </vt:lpstr>
      <vt:lpstr>The Third generation computers used the integrated circuits (IC).  Jack Kilby developed the concept of integrated circuit in 1958. It was an important invention in the computer field. The first IC was invented and used in 1961. The size of an IC is about ¼ square inch. A single IC chip may contain thousands of transistors.  The computer became smaller in size, faster, more reliable and less expensive.   The examples of third generation computers are IBM 370, IBM System/360, UNIVAC 1108 and UNIVAC AC 9000 etc.</vt:lpstr>
      <vt:lpstr> Advantage:</vt:lpstr>
      <vt:lpstr>Disadvantages:</vt:lpstr>
      <vt:lpstr>Fourth Generation of Computers (1975-Present) </vt:lpstr>
      <vt:lpstr>The fourth generation computers started with the invention of Microprocessor.  The Microprocessor contains thousands of ICs.  Ted Hoff produced the first microprocessor in 1971 for Intel. It was known as Intel 4004. The technology of integrated circuits improved rapidly. The LSI (Large Scale Integration) circuit and VLSI (Very Large Scale Integration) circuit was designed. It greatly reduced the size of computer. The size of modern Microprocessors is usually one square inch. It can contain millions of electronic circuits.   The examples of fourth generation computers are Apple Macintosh &amp; IBM PC.</vt:lpstr>
      <vt:lpstr>Advantages: </vt:lpstr>
      <vt:lpstr>Disadvantage: </vt:lpstr>
      <vt:lpstr>Fifth Generation of Computers (Present &amp; Beyond)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generation of computer</dc:title>
  <dc:creator>faizanfzn19@gmail.com</dc:creator>
  <cp:lastModifiedBy>Adeel</cp:lastModifiedBy>
  <cp:revision>37</cp:revision>
  <dcterms:created xsi:type="dcterms:W3CDTF">2015-12-03T03:05:14Z</dcterms:created>
  <dcterms:modified xsi:type="dcterms:W3CDTF">2016-04-09T16:33:45Z</dcterms:modified>
</cp:coreProperties>
</file>